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96" r:id="rId4"/>
    <p:sldId id="259" r:id="rId5"/>
    <p:sldId id="295" r:id="rId6"/>
    <p:sldId id="257" r:id="rId7"/>
    <p:sldId id="283" r:id="rId8"/>
    <p:sldId id="260" r:id="rId9"/>
    <p:sldId id="298" r:id="rId10"/>
    <p:sldId id="261" r:id="rId11"/>
    <p:sldId id="262" r:id="rId12"/>
    <p:sldId id="263" r:id="rId13"/>
    <p:sldId id="264" r:id="rId14"/>
    <p:sldId id="265" r:id="rId15"/>
    <p:sldId id="266" r:id="rId16"/>
    <p:sldId id="267" r:id="rId17"/>
    <p:sldId id="268" r:id="rId18"/>
    <p:sldId id="269" r:id="rId19"/>
    <p:sldId id="293" r:id="rId20"/>
    <p:sldId id="289" r:id="rId21"/>
    <p:sldId id="271" r:id="rId22"/>
    <p:sldId id="272" r:id="rId23"/>
    <p:sldId id="273" r:id="rId24"/>
    <p:sldId id="285" r:id="rId25"/>
    <p:sldId id="275" r:id="rId26"/>
    <p:sldId id="276" r:id="rId27"/>
    <p:sldId id="278" r:id="rId28"/>
    <p:sldId id="287" r:id="rId29"/>
    <p:sldId id="286" r:id="rId30"/>
    <p:sldId id="279" r:id="rId31"/>
    <p:sldId id="280" r:id="rId32"/>
    <p:sldId id="281" r:id="rId33"/>
    <p:sldId id="28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a Muntean" initials="L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ED157-B833-408B-8A20-27488D7DF701}" type="datetimeFigureOut">
              <a:rPr lang="en-GB" smtClean="0"/>
              <a:t>19/12/2018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EA3B8-06CD-45BC-B104-113271FF9E53}" type="slidenum">
              <a:rPr lang="en-GB" smtClean="0"/>
              <a:t>‹#›</a:t>
            </a:fld>
            <a:endParaRPr lang="en-GB"/>
          </a:p>
        </p:txBody>
      </p:sp>
    </p:spTree>
    <p:extLst>
      <p:ext uri="{BB962C8B-B14F-4D97-AF65-F5344CB8AC3E}">
        <p14:creationId xmlns:p14="http://schemas.microsoft.com/office/powerpoint/2010/main" val="6167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146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EB251E8-1692-479F-8656-8701FA144D92}" type="slidenum">
              <a:rPr lang="en-GB" altLang="en-US"/>
              <a:pPr/>
              <a:t>2</a:t>
            </a:fld>
            <a:endParaRPr lang="en-GB" altLang="en-US"/>
          </a:p>
        </p:txBody>
      </p:sp>
    </p:spTree>
    <p:extLst>
      <p:ext uri="{BB962C8B-B14F-4D97-AF65-F5344CB8AC3E}">
        <p14:creationId xmlns:p14="http://schemas.microsoft.com/office/powerpoint/2010/main" val="2987972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208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EF02D30-D600-4C68-83F1-A55E202227B9}" type="slidenum">
              <a:rPr lang="en-GB" altLang="en-US"/>
              <a:pPr/>
              <a:t>13</a:t>
            </a:fld>
            <a:endParaRPr lang="en-GB" altLang="en-US"/>
          </a:p>
        </p:txBody>
      </p:sp>
    </p:spTree>
    <p:extLst>
      <p:ext uri="{BB962C8B-B14F-4D97-AF65-F5344CB8AC3E}">
        <p14:creationId xmlns:p14="http://schemas.microsoft.com/office/powerpoint/2010/main" val="1302941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218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A0AC688-44B9-4286-9CE5-B98FA6A87739}" type="slidenum">
              <a:rPr lang="en-GB" altLang="en-US"/>
              <a:pPr/>
              <a:t>14</a:t>
            </a:fld>
            <a:endParaRPr lang="en-GB" altLang="en-US"/>
          </a:p>
        </p:txBody>
      </p:sp>
    </p:spTree>
    <p:extLst>
      <p:ext uri="{BB962C8B-B14F-4D97-AF65-F5344CB8AC3E}">
        <p14:creationId xmlns:p14="http://schemas.microsoft.com/office/powerpoint/2010/main" val="2404484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228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9095B8A-F74C-44D5-8B82-4E4F0325B5A6}" type="slidenum">
              <a:rPr lang="en-GB" altLang="en-US"/>
              <a:pPr/>
              <a:t>15</a:t>
            </a:fld>
            <a:endParaRPr lang="en-GB" altLang="en-US"/>
          </a:p>
        </p:txBody>
      </p:sp>
    </p:spTree>
    <p:extLst>
      <p:ext uri="{BB962C8B-B14F-4D97-AF65-F5344CB8AC3E}">
        <p14:creationId xmlns:p14="http://schemas.microsoft.com/office/powerpoint/2010/main" val="3055492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239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E7254AF-4863-4911-9C67-419480EE6CE0}" type="slidenum">
              <a:rPr lang="en-GB" altLang="en-US"/>
              <a:pPr/>
              <a:t>16</a:t>
            </a:fld>
            <a:endParaRPr lang="en-GB" altLang="en-US"/>
          </a:p>
        </p:txBody>
      </p:sp>
    </p:spTree>
    <p:extLst>
      <p:ext uri="{BB962C8B-B14F-4D97-AF65-F5344CB8AC3E}">
        <p14:creationId xmlns:p14="http://schemas.microsoft.com/office/powerpoint/2010/main" val="2190930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249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D4BAEDA-28D8-43F1-BA10-5156CFBA0962}" type="slidenum">
              <a:rPr lang="en-GB" altLang="en-US"/>
              <a:pPr/>
              <a:t>17</a:t>
            </a:fld>
            <a:endParaRPr lang="en-GB" altLang="en-US"/>
          </a:p>
        </p:txBody>
      </p:sp>
    </p:spTree>
    <p:extLst>
      <p:ext uri="{BB962C8B-B14F-4D97-AF65-F5344CB8AC3E}">
        <p14:creationId xmlns:p14="http://schemas.microsoft.com/office/powerpoint/2010/main" val="2680162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259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D507F29-52DC-4E90-AD52-BBBCEFC6AA28}" type="slidenum">
              <a:rPr lang="en-GB" altLang="en-US"/>
              <a:pPr/>
              <a:t>18</a:t>
            </a:fld>
            <a:endParaRPr lang="en-GB" altLang="en-US"/>
          </a:p>
        </p:txBody>
      </p:sp>
    </p:spTree>
    <p:extLst>
      <p:ext uri="{BB962C8B-B14F-4D97-AF65-F5344CB8AC3E}">
        <p14:creationId xmlns:p14="http://schemas.microsoft.com/office/powerpoint/2010/main" val="736612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280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2D4ADC2-1473-4AA0-AD09-97479587DE26}" type="slidenum">
              <a:rPr lang="en-GB" altLang="en-US"/>
              <a:pPr/>
              <a:t>21</a:t>
            </a:fld>
            <a:endParaRPr lang="en-GB" altLang="en-US"/>
          </a:p>
        </p:txBody>
      </p:sp>
    </p:spTree>
    <p:extLst>
      <p:ext uri="{BB962C8B-B14F-4D97-AF65-F5344CB8AC3E}">
        <p14:creationId xmlns:p14="http://schemas.microsoft.com/office/powerpoint/2010/main" val="1472433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290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17EB837-DBD5-436D-9639-475196EB8D06}" type="slidenum">
              <a:rPr lang="en-GB" altLang="en-US"/>
              <a:pPr/>
              <a:t>22</a:t>
            </a:fld>
            <a:endParaRPr lang="en-GB" altLang="en-US"/>
          </a:p>
        </p:txBody>
      </p:sp>
    </p:spTree>
    <p:extLst>
      <p:ext uri="{BB962C8B-B14F-4D97-AF65-F5344CB8AC3E}">
        <p14:creationId xmlns:p14="http://schemas.microsoft.com/office/powerpoint/2010/main" val="23237582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300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54FB57A-19B5-4BE2-AC72-D2E1EDDD6792}" type="slidenum">
              <a:rPr lang="en-GB" altLang="en-US"/>
              <a:pPr/>
              <a:t>23</a:t>
            </a:fld>
            <a:endParaRPr lang="en-GB" altLang="en-US"/>
          </a:p>
        </p:txBody>
      </p:sp>
    </p:spTree>
    <p:extLst>
      <p:ext uri="{BB962C8B-B14F-4D97-AF65-F5344CB8AC3E}">
        <p14:creationId xmlns:p14="http://schemas.microsoft.com/office/powerpoint/2010/main" val="3412728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320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8C91534-F929-4F52-AABD-32F769FC5CBD}" type="slidenum">
              <a:rPr lang="en-GB" altLang="en-US"/>
              <a:pPr/>
              <a:t>25</a:t>
            </a:fld>
            <a:endParaRPr lang="en-GB" altLang="en-US"/>
          </a:p>
        </p:txBody>
      </p:sp>
    </p:spTree>
    <p:extLst>
      <p:ext uri="{BB962C8B-B14F-4D97-AF65-F5344CB8AC3E}">
        <p14:creationId xmlns:p14="http://schemas.microsoft.com/office/powerpoint/2010/main" val="407118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0EA3B8-06CD-45BC-B104-113271FF9E53}" type="slidenum">
              <a:rPr lang="en-GB" smtClean="0"/>
              <a:t>3</a:t>
            </a:fld>
            <a:endParaRPr lang="en-GB"/>
          </a:p>
        </p:txBody>
      </p:sp>
    </p:spTree>
    <p:extLst>
      <p:ext uri="{BB962C8B-B14F-4D97-AF65-F5344CB8AC3E}">
        <p14:creationId xmlns:p14="http://schemas.microsoft.com/office/powerpoint/2010/main" val="2552967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33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02ABD99-BC9A-4C32-B6C2-9973394923A0}" type="slidenum">
              <a:rPr lang="en-GB" altLang="en-US"/>
              <a:pPr/>
              <a:t>26</a:t>
            </a:fld>
            <a:endParaRPr lang="en-GB" altLang="en-US"/>
          </a:p>
        </p:txBody>
      </p:sp>
    </p:spTree>
    <p:extLst>
      <p:ext uri="{BB962C8B-B14F-4D97-AF65-F5344CB8AC3E}">
        <p14:creationId xmlns:p14="http://schemas.microsoft.com/office/powerpoint/2010/main" val="1811663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35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F958B74-3735-48E1-A935-7CE40B2C185C}" type="slidenum">
              <a:rPr lang="en-GB" altLang="en-US"/>
              <a:pPr/>
              <a:t>27</a:t>
            </a:fld>
            <a:endParaRPr lang="en-GB" altLang="en-US"/>
          </a:p>
        </p:txBody>
      </p:sp>
    </p:spTree>
    <p:extLst>
      <p:ext uri="{BB962C8B-B14F-4D97-AF65-F5344CB8AC3E}">
        <p14:creationId xmlns:p14="http://schemas.microsoft.com/office/powerpoint/2010/main" val="1972599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36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6188A93-3A5C-4995-A945-7141BB257C3C}" type="slidenum">
              <a:rPr lang="en-GB" altLang="en-US"/>
              <a:pPr/>
              <a:t>30</a:t>
            </a:fld>
            <a:endParaRPr lang="en-GB" altLang="en-US"/>
          </a:p>
        </p:txBody>
      </p:sp>
    </p:spTree>
    <p:extLst>
      <p:ext uri="{BB962C8B-B14F-4D97-AF65-F5344CB8AC3E}">
        <p14:creationId xmlns:p14="http://schemas.microsoft.com/office/powerpoint/2010/main" val="2010601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37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63B634-DED9-4046-B6D4-C775C3D4DBB3}" type="slidenum">
              <a:rPr lang="en-GB" altLang="en-US"/>
              <a:pPr/>
              <a:t>31</a:t>
            </a:fld>
            <a:endParaRPr lang="en-GB" altLang="en-US"/>
          </a:p>
        </p:txBody>
      </p:sp>
    </p:spTree>
    <p:extLst>
      <p:ext uri="{BB962C8B-B14F-4D97-AF65-F5344CB8AC3E}">
        <p14:creationId xmlns:p14="http://schemas.microsoft.com/office/powerpoint/2010/main" val="2720525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38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E08970A-846B-4D26-B3CF-E2D8A6092B3C}" type="slidenum">
              <a:rPr lang="en-GB" altLang="en-US"/>
              <a:pPr/>
              <a:t>32</a:t>
            </a:fld>
            <a:endParaRPr lang="en-GB" altLang="en-US"/>
          </a:p>
        </p:txBody>
      </p:sp>
    </p:spTree>
    <p:extLst>
      <p:ext uri="{BB962C8B-B14F-4D97-AF65-F5344CB8AC3E}">
        <p14:creationId xmlns:p14="http://schemas.microsoft.com/office/powerpoint/2010/main" val="2482658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157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D273E8D-59CE-415E-B49C-613DCEEA210C}" type="slidenum">
              <a:rPr lang="en-GB" altLang="en-US"/>
              <a:pPr/>
              <a:t>4</a:t>
            </a:fld>
            <a:endParaRPr lang="en-GB" altLang="en-US"/>
          </a:p>
        </p:txBody>
      </p:sp>
    </p:spTree>
    <p:extLst>
      <p:ext uri="{BB962C8B-B14F-4D97-AF65-F5344CB8AC3E}">
        <p14:creationId xmlns:p14="http://schemas.microsoft.com/office/powerpoint/2010/main" val="3133308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136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508AEC2-3764-4B55-8E5B-D7E52E25893B}" type="slidenum">
              <a:rPr lang="en-GB" altLang="en-US"/>
              <a:pPr/>
              <a:t>6</a:t>
            </a:fld>
            <a:endParaRPr lang="en-GB" altLang="en-US"/>
          </a:p>
        </p:txBody>
      </p:sp>
    </p:spTree>
    <p:extLst>
      <p:ext uri="{BB962C8B-B14F-4D97-AF65-F5344CB8AC3E}">
        <p14:creationId xmlns:p14="http://schemas.microsoft.com/office/powerpoint/2010/main" val="2456605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167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CDAE610-5D7A-4F73-9889-2F3BDC065685}" type="slidenum">
              <a:rPr lang="en-GB" altLang="en-US"/>
              <a:pPr/>
              <a:t>8</a:t>
            </a:fld>
            <a:endParaRPr lang="en-GB" altLang="en-US"/>
          </a:p>
        </p:txBody>
      </p:sp>
    </p:spTree>
    <p:extLst>
      <p:ext uri="{BB962C8B-B14F-4D97-AF65-F5344CB8AC3E}">
        <p14:creationId xmlns:p14="http://schemas.microsoft.com/office/powerpoint/2010/main" val="2493392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167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CDAE610-5D7A-4F73-9889-2F3BDC065685}" type="slidenum">
              <a:rPr lang="en-GB" altLang="en-US"/>
              <a:pPr/>
              <a:t>9</a:t>
            </a:fld>
            <a:endParaRPr lang="en-GB" altLang="en-US"/>
          </a:p>
        </p:txBody>
      </p:sp>
    </p:spTree>
    <p:extLst>
      <p:ext uri="{BB962C8B-B14F-4D97-AF65-F5344CB8AC3E}">
        <p14:creationId xmlns:p14="http://schemas.microsoft.com/office/powerpoint/2010/main" val="3726481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a:spcBef>
                <a:spcPct val="0"/>
              </a:spcBef>
            </a:pPr>
            <a:endParaRPr lang="en-GB" altLang="en-US" dirty="0" smtClean="0"/>
          </a:p>
        </p:txBody>
      </p:sp>
      <p:sp>
        <p:nvSpPr>
          <p:cNvPr id="1177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A31F81F-F6A1-4209-9119-8EC71D55E1DB}" type="slidenum">
              <a:rPr lang="en-GB" altLang="en-US"/>
              <a:pPr/>
              <a:t>10</a:t>
            </a:fld>
            <a:endParaRPr lang="en-GB" altLang="en-US"/>
          </a:p>
        </p:txBody>
      </p:sp>
    </p:spTree>
    <p:extLst>
      <p:ext uri="{BB962C8B-B14F-4D97-AF65-F5344CB8AC3E}">
        <p14:creationId xmlns:p14="http://schemas.microsoft.com/office/powerpoint/2010/main" val="2456523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187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43B52C0-D4D1-466C-9414-57A3D1FCFD97}" type="slidenum">
              <a:rPr lang="en-GB" altLang="en-US"/>
              <a:pPr/>
              <a:t>11</a:t>
            </a:fld>
            <a:endParaRPr lang="en-GB" altLang="en-US"/>
          </a:p>
        </p:txBody>
      </p:sp>
    </p:spTree>
    <p:extLst>
      <p:ext uri="{BB962C8B-B14F-4D97-AF65-F5344CB8AC3E}">
        <p14:creationId xmlns:p14="http://schemas.microsoft.com/office/powerpoint/2010/main" val="1190286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smtClean="0"/>
          </a:p>
        </p:txBody>
      </p:sp>
      <p:sp>
        <p:nvSpPr>
          <p:cNvPr id="1198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F606254-E532-4617-A5A5-6E8928331838}" type="slidenum">
              <a:rPr lang="en-GB" altLang="en-US"/>
              <a:pPr/>
              <a:t>12</a:t>
            </a:fld>
            <a:endParaRPr lang="en-GB" altLang="en-US"/>
          </a:p>
        </p:txBody>
      </p:sp>
    </p:spTree>
    <p:extLst>
      <p:ext uri="{BB962C8B-B14F-4D97-AF65-F5344CB8AC3E}">
        <p14:creationId xmlns:p14="http://schemas.microsoft.com/office/powerpoint/2010/main" val="135449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580C6B-F11A-4461-95AA-F14B37CE1E95}" type="datetimeFigureOut">
              <a:rPr lang="en-GB" smtClean="0"/>
              <a:t>19/12/2018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282461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580C6B-F11A-4461-95AA-F14B37CE1E95}" type="datetimeFigureOut">
              <a:rPr lang="en-GB" smtClean="0"/>
              <a:t>19/12/2018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279773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580C6B-F11A-4461-95AA-F14B37CE1E95}" type="datetimeFigureOut">
              <a:rPr lang="en-GB" smtClean="0"/>
              <a:t>19/12/2018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297527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580C6B-F11A-4461-95AA-F14B37CE1E95}" type="datetimeFigureOut">
              <a:rPr lang="en-GB" smtClean="0"/>
              <a:t>19/12/2018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336076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80C6B-F11A-4461-95AA-F14B37CE1E95}" type="datetimeFigureOut">
              <a:rPr lang="en-GB" smtClean="0"/>
              <a:t>19/12/2018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318312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580C6B-F11A-4461-95AA-F14B37CE1E95}" type="datetimeFigureOut">
              <a:rPr lang="en-GB" smtClean="0"/>
              <a:t>19/12/2018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75254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580C6B-F11A-4461-95AA-F14B37CE1E95}" type="datetimeFigureOut">
              <a:rPr lang="en-GB" smtClean="0"/>
              <a:t>19/12/2018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128771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580C6B-F11A-4461-95AA-F14B37CE1E95}" type="datetimeFigureOut">
              <a:rPr lang="en-GB" smtClean="0"/>
              <a:t>19/12/2018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37392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80C6B-F11A-4461-95AA-F14B37CE1E95}" type="datetimeFigureOut">
              <a:rPr lang="en-GB" smtClean="0"/>
              <a:t>19/12/2018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29293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580C6B-F11A-4461-95AA-F14B37CE1E95}" type="datetimeFigureOut">
              <a:rPr lang="en-GB" smtClean="0"/>
              <a:t>19/12/2018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2274417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580C6B-F11A-4461-95AA-F14B37CE1E95}" type="datetimeFigureOut">
              <a:rPr lang="en-GB" smtClean="0"/>
              <a:t>19/12/2018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C8D112-EF90-4D4D-B52E-07D1D5B3C070}" type="slidenum">
              <a:rPr lang="en-GB" smtClean="0"/>
              <a:t>‹#›</a:t>
            </a:fld>
            <a:endParaRPr lang="en-GB"/>
          </a:p>
        </p:txBody>
      </p:sp>
    </p:spTree>
    <p:extLst>
      <p:ext uri="{BB962C8B-B14F-4D97-AF65-F5344CB8AC3E}">
        <p14:creationId xmlns:p14="http://schemas.microsoft.com/office/powerpoint/2010/main" val="115352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80C6B-F11A-4461-95AA-F14B37CE1E95}" type="datetimeFigureOut">
              <a:rPr lang="en-GB" smtClean="0"/>
              <a:t>19/12/2018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8D112-EF90-4D4D-B52E-07D1D5B3C070}" type="slidenum">
              <a:rPr lang="en-GB" smtClean="0"/>
              <a:t>‹#›</a:t>
            </a:fld>
            <a:endParaRPr lang="en-GB"/>
          </a:p>
        </p:txBody>
      </p:sp>
    </p:spTree>
    <p:extLst>
      <p:ext uri="{BB962C8B-B14F-4D97-AF65-F5344CB8AC3E}">
        <p14:creationId xmlns:p14="http://schemas.microsoft.com/office/powerpoint/2010/main" val="415979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N.Muntean@bham.ac.uk" TargetMode="External"/><Relationship Id="rId2" Type="http://schemas.openxmlformats.org/officeDocument/2006/relationships/hyperlink" Target="https://llecj.karenmcauliffe.com/"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ctrTitle"/>
          </p:nvPr>
        </p:nvSpPr>
        <p:spPr>
          <a:xfrm>
            <a:off x="1757680" y="1706881"/>
            <a:ext cx="8717280" cy="1940887"/>
          </a:xfrm>
        </p:spPr>
        <p:txBody>
          <a:bodyPr>
            <a:normAutofit fontScale="90000"/>
          </a:bodyPr>
          <a:lstStyle/>
          <a:p>
            <a:pPr>
              <a:lnSpc>
                <a:spcPct val="150000"/>
              </a:lnSpc>
            </a:pPr>
            <a:r>
              <a:rPr lang="en-GB" altLang="en-US" sz="3100" b="1" dirty="0" smtClean="0">
                <a:latin typeface="Arial" panose="020B0604020202020204" pitchFamily="34" charset="0"/>
                <a:cs typeface="Arial" panose="020B0604020202020204" pitchFamily="34" charset="0"/>
              </a:rPr>
              <a:t>The Impact of the 2004 pivot languages system on the Advocates General’s Opinions: Insights from qualitative interviews carried out at the CJEU</a:t>
            </a:r>
            <a:endParaRPr lang="en-US" altLang="en-US" sz="31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90851" y="4074695"/>
            <a:ext cx="7401846" cy="1957136"/>
          </a:xfrm>
        </p:spPr>
        <p:txBody>
          <a:bodyPr rtlCol="0">
            <a:normAutofit/>
          </a:bodyPr>
          <a:lstStyle/>
          <a:p>
            <a:pPr algn="r">
              <a:defRPr/>
            </a:pPr>
            <a:r>
              <a:rPr lang="en-GB" dirty="0">
                <a:ea typeface="+mn-ea"/>
              </a:rPr>
              <a:t>Liana </a:t>
            </a:r>
            <a:r>
              <a:rPr lang="en-GB" dirty="0" smtClean="0">
                <a:ea typeface="+mn-ea"/>
              </a:rPr>
              <a:t>Muntean, </a:t>
            </a:r>
            <a:r>
              <a:rPr lang="en-GB" dirty="0" smtClean="0"/>
              <a:t>Research Associate</a:t>
            </a:r>
          </a:p>
          <a:p>
            <a:pPr algn="r">
              <a:defRPr/>
            </a:pPr>
            <a:r>
              <a:rPr lang="en-GB" dirty="0" smtClean="0"/>
              <a:t>Law and Language at the ECJ (LLECJ) Project</a:t>
            </a:r>
          </a:p>
          <a:p>
            <a:pPr algn="r">
              <a:defRPr/>
            </a:pPr>
            <a:r>
              <a:rPr lang="pl-PL" dirty="0" smtClean="0">
                <a:hlinkClick r:id="rId2"/>
              </a:rPr>
              <a:t>https</a:t>
            </a:r>
            <a:r>
              <a:rPr lang="pl-PL" dirty="0">
                <a:hlinkClick r:id="rId2"/>
              </a:rPr>
              <a:t>://</a:t>
            </a:r>
            <a:r>
              <a:rPr lang="pl-PL" dirty="0" smtClean="0">
                <a:hlinkClick r:id="rId2"/>
              </a:rPr>
              <a:t>llecj.karenmcauliffe.com/</a:t>
            </a:r>
            <a:endParaRPr lang="en-GB" dirty="0" smtClean="0"/>
          </a:p>
          <a:p>
            <a:pPr algn="r">
              <a:defRPr/>
            </a:pPr>
            <a:r>
              <a:rPr lang="en-GB" dirty="0" smtClean="0">
                <a:hlinkClick r:id="rId3"/>
              </a:rPr>
              <a:t>L.N.Muntean@bham.ac.uk</a:t>
            </a:r>
            <a:r>
              <a:rPr lang="en-GB" dirty="0" smtClean="0"/>
              <a:t>  </a:t>
            </a:r>
            <a:endParaRPr lang="pl-PL" dirty="0">
              <a:ea typeface="+mn-ea"/>
            </a:endParaRPr>
          </a:p>
        </p:txBody>
      </p:sp>
      <p:pic>
        <p:nvPicPr>
          <p:cNvPr id="35846" name="Picture 2" descr="erc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76" y="222251"/>
            <a:ext cx="11334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2" descr="Portal Logo"/>
          <p:cNvPicPr>
            <a:picLocks noChangeAspect="1" noChangeArrowheads="1"/>
          </p:cNvPicPr>
          <p:nvPr/>
        </p:nvPicPr>
        <p:blipFill>
          <a:blip r:embed="rId5">
            <a:extLst>
              <a:ext uri="{28A0092B-C50C-407E-A947-70E740481C1C}">
                <a14:useLocalDpi xmlns:a14="http://schemas.microsoft.com/office/drawing/2010/main" val="0"/>
              </a:ext>
            </a:extLst>
          </a:blip>
          <a:srcRect r="54141"/>
          <a:stretch>
            <a:fillRect/>
          </a:stretch>
        </p:blipFill>
        <p:spPr bwMode="auto">
          <a:xfrm>
            <a:off x="7226300" y="306388"/>
            <a:ext cx="27559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19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GB" dirty="0">
                <a:ea typeface="+mj-ea"/>
              </a:rPr>
              <a:t>Process of </a:t>
            </a:r>
            <a:r>
              <a:rPr lang="en-GB" dirty="0" smtClean="0">
                <a:ea typeface="+mj-ea"/>
              </a:rPr>
              <a:t>production of </a:t>
            </a:r>
            <a:r>
              <a:rPr lang="en-GB" dirty="0">
                <a:ea typeface="+mj-ea"/>
              </a:rPr>
              <a:t>AG </a:t>
            </a:r>
            <a:r>
              <a:rPr lang="en-GB" dirty="0" smtClean="0">
                <a:ea typeface="+mj-ea"/>
              </a:rPr>
              <a:t>opinion</a:t>
            </a:r>
            <a:endParaRPr lang="en-GB" dirty="0">
              <a:ea typeface="+mj-ea"/>
            </a:endParaRPr>
          </a:p>
        </p:txBody>
      </p:sp>
      <p:sp>
        <p:nvSpPr>
          <p:cNvPr id="3" name="Content Placeholder 2"/>
          <p:cNvSpPr>
            <a:spLocks noGrp="1"/>
          </p:cNvSpPr>
          <p:nvPr>
            <p:ph idx="1"/>
          </p:nvPr>
        </p:nvSpPr>
        <p:spPr/>
        <p:txBody>
          <a:bodyPr>
            <a:normAutofit/>
          </a:bodyPr>
          <a:lstStyle/>
          <a:p>
            <a:pPr marL="0" indent="0">
              <a:lnSpc>
                <a:spcPct val="80000"/>
              </a:lnSpc>
              <a:buNone/>
            </a:pPr>
            <a:r>
              <a:rPr lang="en-GB" altLang="en-US" sz="2500" dirty="0"/>
              <a:t>1</a:t>
            </a:r>
            <a:r>
              <a:rPr lang="en-GB" altLang="en-US" sz="2500" baseline="30000" dirty="0"/>
              <a:t>st</a:t>
            </a:r>
            <a:r>
              <a:rPr lang="en-GB" altLang="en-US" sz="2500" dirty="0"/>
              <a:t> </a:t>
            </a:r>
            <a:r>
              <a:rPr lang="en-GB" altLang="en-US" sz="2500" dirty="0" smtClean="0"/>
              <a:t>layer (AG Cabinet = 1 AG + 4 Refs)</a:t>
            </a:r>
            <a:endParaRPr lang="en-GB" altLang="en-US" sz="2500" dirty="0"/>
          </a:p>
          <a:p>
            <a:pPr lvl="1">
              <a:lnSpc>
                <a:spcPct val="80000"/>
              </a:lnSpc>
            </a:pPr>
            <a:r>
              <a:rPr lang="en-GB" altLang="en-US" sz="2200" dirty="0" err="1"/>
              <a:t>Référendaire</a:t>
            </a:r>
            <a:r>
              <a:rPr lang="en-GB" altLang="en-US" sz="2200" dirty="0"/>
              <a:t> – responsible for the first draft;</a:t>
            </a:r>
          </a:p>
          <a:p>
            <a:pPr lvl="1">
              <a:lnSpc>
                <a:spcPct val="80000"/>
              </a:lnSpc>
            </a:pPr>
            <a:r>
              <a:rPr lang="en-GB" altLang="en-US" sz="2200" dirty="0"/>
              <a:t>AG – </a:t>
            </a:r>
            <a:r>
              <a:rPr lang="en-GB" altLang="en-US" sz="2200" dirty="0" smtClean="0"/>
              <a:t>usually intervenes </a:t>
            </a:r>
            <a:r>
              <a:rPr lang="en-GB" altLang="en-US" sz="2200" dirty="0"/>
              <a:t>in the drafting process once there is a first draft;</a:t>
            </a:r>
          </a:p>
          <a:p>
            <a:pPr marL="0" indent="0">
              <a:lnSpc>
                <a:spcPct val="80000"/>
              </a:lnSpc>
            </a:pPr>
            <a:endParaRPr lang="en-GB" altLang="en-US" sz="2500" dirty="0"/>
          </a:p>
          <a:p>
            <a:pPr marL="0" indent="0">
              <a:lnSpc>
                <a:spcPct val="80000"/>
              </a:lnSpc>
              <a:buNone/>
            </a:pPr>
            <a:r>
              <a:rPr lang="en-GB" altLang="en-US" sz="2500" dirty="0"/>
              <a:t>2</a:t>
            </a:r>
            <a:r>
              <a:rPr lang="en-GB" altLang="en-US" sz="2500" baseline="30000" dirty="0"/>
              <a:t>nd</a:t>
            </a:r>
            <a:r>
              <a:rPr lang="en-GB" altLang="en-US" sz="2500" dirty="0"/>
              <a:t> layer</a:t>
            </a:r>
          </a:p>
          <a:p>
            <a:pPr lvl="1">
              <a:lnSpc>
                <a:spcPct val="80000"/>
              </a:lnSpc>
            </a:pPr>
            <a:r>
              <a:rPr lang="en-GB" altLang="en-US" sz="2200" dirty="0"/>
              <a:t>Linguistic assistance – Final draft sent to lawyer linguist;</a:t>
            </a:r>
          </a:p>
          <a:p>
            <a:pPr lvl="1">
              <a:lnSpc>
                <a:spcPct val="80000"/>
              </a:lnSpc>
              <a:buFont typeface="Arial" panose="020B0604020202020204" pitchFamily="34" charset="0"/>
              <a:buNone/>
            </a:pPr>
            <a:endParaRPr lang="en-GB" altLang="en-US" sz="2200" dirty="0"/>
          </a:p>
          <a:p>
            <a:pPr marL="0" indent="0">
              <a:lnSpc>
                <a:spcPct val="80000"/>
              </a:lnSpc>
              <a:buNone/>
            </a:pPr>
            <a:r>
              <a:rPr lang="en-GB" altLang="en-US" sz="2500" dirty="0"/>
              <a:t>3</a:t>
            </a:r>
            <a:r>
              <a:rPr lang="en-GB" altLang="en-US" sz="2500" baseline="30000" dirty="0"/>
              <a:t>rd</a:t>
            </a:r>
            <a:r>
              <a:rPr lang="en-GB" altLang="en-US" sz="2500" dirty="0"/>
              <a:t> layer</a:t>
            </a:r>
          </a:p>
          <a:p>
            <a:pPr lvl="1">
              <a:lnSpc>
                <a:spcPct val="80000"/>
              </a:lnSpc>
            </a:pPr>
            <a:r>
              <a:rPr lang="en-GB" altLang="en-US" sz="2200" dirty="0"/>
              <a:t>Translation – lawyer linguist and/or freelancer;</a:t>
            </a:r>
          </a:p>
          <a:p>
            <a:pPr marL="0" indent="0">
              <a:lnSpc>
                <a:spcPct val="80000"/>
              </a:lnSpc>
            </a:pPr>
            <a:endParaRPr lang="en-GB" altLang="en-US" sz="2500" dirty="0"/>
          </a:p>
          <a:p>
            <a:pPr marL="0" indent="0">
              <a:lnSpc>
                <a:spcPct val="80000"/>
              </a:lnSpc>
              <a:buNone/>
            </a:pPr>
            <a:r>
              <a:rPr lang="en-GB" altLang="en-US" sz="2500" dirty="0"/>
              <a:t>Publication.</a:t>
            </a:r>
          </a:p>
          <a:p>
            <a:pPr marL="0" indent="0">
              <a:lnSpc>
                <a:spcPct val="80000"/>
              </a:lnSpc>
            </a:pPr>
            <a:endParaRPr lang="en-GB" altLang="en-US" sz="2500"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91768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120" y="144464"/>
            <a:ext cx="9956800" cy="1455737"/>
          </a:xfrm>
        </p:spPr>
        <p:txBody>
          <a:bodyPr rtlCol="0">
            <a:normAutofit/>
          </a:bodyPr>
          <a:lstStyle/>
          <a:p>
            <a:pPr>
              <a:defRPr/>
            </a:pPr>
            <a:r>
              <a:rPr lang="en-GB" dirty="0">
                <a:cs typeface="Arial"/>
              </a:rPr>
              <a:t>Findings from interviews: the effects of the 2004 linguistic regime on AG Cabinets</a:t>
            </a:r>
          </a:p>
        </p:txBody>
      </p:sp>
      <p:sp>
        <p:nvSpPr>
          <p:cNvPr id="3" name="Content Placeholder 2"/>
          <p:cNvSpPr>
            <a:spLocks noGrp="1"/>
          </p:cNvSpPr>
          <p:nvPr>
            <p:ph idx="1"/>
          </p:nvPr>
        </p:nvSpPr>
        <p:spPr/>
        <p:txBody>
          <a:bodyPr>
            <a:normAutofit lnSpcReduction="10000"/>
          </a:bodyPr>
          <a:lstStyle/>
          <a:p>
            <a:pPr marL="0" indent="0">
              <a:lnSpc>
                <a:spcPct val="80000"/>
              </a:lnSpc>
              <a:buNone/>
            </a:pPr>
            <a:endParaRPr lang="en-GB" altLang="en-US" sz="3000" i="1"/>
          </a:p>
          <a:p>
            <a:pPr marL="0" indent="0">
              <a:lnSpc>
                <a:spcPct val="80000"/>
              </a:lnSpc>
            </a:pPr>
            <a:endParaRPr lang="en-GB" altLang="en-US" sz="3000" i="1"/>
          </a:p>
          <a:p>
            <a:pPr marL="0" indent="0">
              <a:lnSpc>
                <a:spcPct val="80000"/>
              </a:lnSpc>
              <a:buNone/>
            </a:pPr>
            <a:r>
              <a:rPr lang="en-GB" altLang="en-US" sz="3000" i="1"/>
              <a:t>Interviewer:	Has it affected in any way your work 					[…]?  </a:t>
            </a:r>
            <a:endParaRPr lang="en-GB" altLang="en-US" sz="3000"/>
          </a:p>
          <a:p>
            <a:pPr marL="0" indent="0">
              <a:lnSpc>
                <a:spcPct val="80000"/>
              </a:lnSpc>
              <a:buNone/>
            </a:pPr>
            <a:r>
              <a:rPr lang="en-GB" altLang="en-US" sz="3000" i="1"/>
              <a:t>Respondent:	No, I haven’t seen any.  </a:t>
            </a:r>
            <a:endParaRPr lang="en-GB" altLang="en-US" sz="3000"/>
          </a:p>
          <a:p>
            <a:pPr marL="0" indent="0">
              <a:lnSpc>
                <a:spcPct val="80000"/>
              </a:lnSpc>
              <a:buNone/>
            </a:pPr>
            <a:r>
              <a:rPr lang="en-GB" altLang="en-US" sz="3000" i="1"/>
              <a:t>Interviewer:	You haven’t seen?  </a:t>
            </a:r>
            <a:endParaRPr lang="en-GB" altLang="en-US" sz="3000"/>
          </a:p>
          <a:p>
            <a:pPr marL="0" indent="0">
              <a:lnSpc>
                <a:spcPct val="80000"/>
              </a:lnSpc>
              <a:buNone/>
            </a:pPr>
            <a:r>
              <a:rPr lang="en-GB" altLang="en-US" sz="3000" i="1"/>
              <a:t>Respondent:	No, I haven’t seen from our point of 					view, we haven’t seen it.  No.  No. </a:t>
            </a:r>
          </a:p>
          <a:p>
            <a:pPr marL="0" indent="0">
              <a:lnSpc>
                <a:spcPct val="80000"/>
              </a:lnSpc>
            </a:pPr>
            <a:endParaRPr lang="en-GB" altLang="en-US" sz="3000" i="1"/>
          </a:p>
          <a:p>
            <a:pPr marL="0" indent="0">
              <a:lnSpc>
                <a:spcPct val="80000"/>
              </a:lnSpc>
              <a:buNone/>
            </a:pPr>
            <a:r>
              <a:rPr lang="en-GB" altLang="en-US" sz="3000" i="1"/>
              <a:t>					</a:t>
            </a:r>
            <a:r>
              <a:rPr lang="en-GB" altLang="en-US" sz="3000"/>
              <a:t>(Interview with AG’s référendaire)</a:t>
            </a:r>
          </a:p>
          <a:p>
            <a:pPr marL="0" indent="0">
              <a:lnSpc>
                <a:spcPct val="80000"/>
              </a:lnSpc>
            </a:pPr>
            <a:endParaRPr lang="en-GB" altLang="en-US" sz="3000"/>
          </a:p>
        </p:txBody>
      </p:sp>
      <p:cxnSp>
        <p:nvCxnSpPr>
          <p:cNvPr id="4" name="Straight Connector 3"/>
          <p:cNvCxnSpPr>
            <a:cxnSpLocks noChangeShapeType="1"/>
          </p:cNvCxnSpPr>
          <p:nvPr/>
        </p:nvCxnSpPr>
        <p:spPr bwMode="auto">
          <a:xfrm>
            <a:off x="1524000" y="1649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8518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838200" y="365125"/>
            <a:ext cx="10515600" cy="1052513"/>
          </a:xfrm>
        </p:spPr>
        <p:txBody>
          <a:bodyPr>
            <a:normAutofit fontScale="90000"/>
          </a:bodyPr>
          <a:lstStyle/>
          <a:p>
            <a:r>
              <a:rPr lang="en-GB" altLang="en-US" dirty="0">
                <a:cs typeface="Arial" panose="020B0604020202020204" pitchFamily="34" charset="0"/>
              </a:rPr>
              <a:t>Drafting in mother tongue v. Drafting in </a:t>
            </a:r>
            <a:br>
              <a:rPr lang="en-GB" altLang="en-US" dirty="0">
                <a:cs typeface="Arial" panose="020B0604020202020204" pitchFamily="34" charset="0"/>
              </a:rPr>
            </a:br>
            <a:r>
              <a:rPr lang="en-GB" altLang="en-US" dirty="0">
                <a:cs typeface="Arial" panose="020B0604020202020204" pitchFamily="34" charset="0"/>
              </a:rPr>
              <a:t>non-mother tongue</a:t>
            </a:r>
          </a:p>
        </p:txBody>
      </p:sp>
      <p:sp>
        <p:nvSpPr>
          <p:cNvPr id="3" name="Content Placeholder 2"/>
          <p:cNvSpPr>
            <a:spLocks noGrp="1"/>
          </p:cNvSpPr>
          <p:nvPr>
            <p:ph idx="1"/>
          </p:nvPr>
        </p:nvSpPr>
        <p:spPr/>
        <p:txBody>
          <a:bodyPr>
            <a:normAutofit/>
          </a:bodyPr>
          <a:lstStyle/>
          <a:p>
            <a:pPr marL="0" indent="0" algn="just">
              <a:lnSpc>
                <a:spcPct val="80000"/>
              </a:lnSpc>
              <a:buNone/>
            </a:pPr>
            <a:endParaRPr lang="en-GB" altLang="en-US" sz="2900" i="1" dirty="0"/>
          </a:p>
          <a:p>
            <a:pPr marL="0" indent="0" algn="just">
              <a:lnSpc>
                <a:spcPct val="80000"/>
              </a:lnSpc>
              <a:buNone/>
            </a:pPr>
            <a:r>
              <a:rPr lang="en-GB" altLang="en-US" sz="2900" i="1" dirty="0"/>
              <a:t>If you can draft in your own language, you are much more efficient and you master the language more thoroughly. I mean, in [mother tongue] </a:t>
            </a:r>
            <a:r>
              <a:rPr lang="en-GB" altLang="en-US" sz="2900" b="1" i="1" dirty="0"/>
              <a:t>I would be able to give every small nuance, every slight difference of meaning that would use the precise words</a:t>
            </a:r>
            <a:r>
              <a:rPr lang="en-GB" altLang="en-US" sz="2900" i="1" dirty="0"/>
              <a:t>. In English, I hope I draft rather well but still I’m not native, so yeah, I’m a bit less efficient and </a:t>
            </a:r>
            <a:r>
              <a:rPr lang="en-GB" altLang="en-US" sz="2900" b="1" i="1" dirty="0"/>
              <a:t>the result is, I hope, good, but would have been better in [mother tongue]. </a:t>
            </a:r>
            <a:r>
              <a:rPr lang="en-GB" altLang="en-US" sz="2900" i="1" dirty="0"/>
              <a:t>But hey, that’s our job, that’s how things work here.</a:t>
            </a:r>
            <a:r>
              <a:rPr lang="en-GB" altLang="en-US" sz="2900" dirty="0"/>
              <a:t> </a:t>
            </a:r>
          </a:p>
          <a:p>
            <a:pPr marL="0" indent="0" algn="r">
              <a:lnSpc>
                <a:spcPct val="80000"/>
              </a:lnSpc>
              <a:buNone/>
            </a:pPr>
            <a:r>
              <a:rPr lang="en-GB" altLang="en-US" sz="2900" dirty="0"/>
              <a:t>(Interview with AG’s </a:t>
            </a:r>
            <a:r>
              <a:rPr lang="en-GB" altLang="en-US" sz="2900" dirty="0" err="1"/>
              <a:t>référendaire</a:t>
            </a:r>
            <a:r>
              <a:rPr lang="en-GB" altLang="en-US" sz="2900" dirty="0"/>
              <a:t>)</a:t>
            </a:r>
          </a:p>
          <a:p>
            <a:pPr marL="0" indent="0">
              <a:lnSpc>
                <a:spcPct val="80000"/>
              </a:lnSpc>
            </a:pPr>
            <a:endParaRPr lang="en-GB" altLang="en-US" sz="2700" dirty="0"/>
          </a:p>
        </p:txBody>
      </p:sp>
      <p:cxnSp>
        <p:nvCxnSpPr>
          <p:cNvPr id="4" name="Straight Connector 3"/>
          <p:cNvCxnSpPr>
            <a:cxnSpLocks noChangeShapeType="1"/>
          </p:cNvCxnSpPr>
          <p:nvPr/>
        </p:nvCxnSpPr>
        <p:spPr bwMode="auto">
          <a:xfrm>
            <a:off x="1524000"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0603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GB" altLang="en-US" smtClean="0"/>
              <a:t>Theoretical view v. actual situation</a:t>
            </a:r>
          </a:p>
        </p:txBody>
      </p:sp>
      <p:sp>
        <p:nvSpPr>
          <p:cNvPr id="3" name="Content Placeholder 2"/>
          <p:cNvSpPr>
            <a:spLocks noGrp="1"/>
          </p:cNvSpPr>
          <p:nvPr>
            <p:ph idx="1"/>
          </p:nvPr>
        </p:nvSpPr>
        <p:spPr/>
        <p:txBody>
          <a:bodyPr>
            <a:normAutofit/>
          </a:bodyPr>
          <a:lstStyle/>
          <a:p>
            <a:pPr marL="0" indent="0" algn="just">
              <a:buNone/>
            </a:pPr>
            <a:r>
              <a:rPr lang="en-GB" altLang="en-US" sz="2700" i="1"/>
              <a:t>Yeah, for me it’s inevitable that the language you use shapes a little bit the way you think. I think it’s inevitable, the concept, the words. But after all, I mean, we are doing cases. It’s not that I would ever imagine that by using another language you would get to a different result. […]if you ask me to draft an opinion in Italian, in English or in French, I could do the three, I will always come to the same result and the arguments would be the same – well, </a:t>
            </a:r>
            <a:r>
              <a:rPr lang="en-GB" altLang="en-US" sz="2700" b="1" i="1"/>
              <a:t>you could have a small difference here and there, but the reasoning and the substance would be the same. </a:t>
            </a:r>
          </a:p>
          <a:p>
            <a:pPr marL="0" indent="0" algn="r">
              <a:buNone/>
            </a:pPr>
            <a:r>
              <a:rPr lang="en-GB" altLang="en-US" sz="2700"/>
              <a:t>(Interview with AG’s référendaire)</a:t>
            </a:r>
          </a:p>
          <a:p>
            <a:pPr marL="0" indent="0"/>
            <a:endParaRPr lang="en-GB" altLang="en-US" sz="270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82242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GB" altLang="en-US" smtClean="0"/>
              <a:t>AGs</a:t>
            </a:r>
          </a:p>
        </p:txBody>
      </p:sp>
      <p:sp>
        <p:nvSpPr>
          <p:cNvPr id="3" name="Content Placeholder 2"/>
          <p:cNvSpPr>
            <a:spLocks noGrp="1"/>
          </p:cNvSpPr>
          <p:nvPr>
            <p:ph idx="1"/>
          </p:nvPr>
        </p:nvSpPr>
        <p:spPr/>
        <p:txBody>
          <a:bodyPr>
            <a:normAutofit/>
          </a:bodyPr>
          <a:lstStyle/>
          <a:p>
            <a:pPr marL="0" indent="0" algn="just">
              <a:lnSpc>
                <a:spcPct val="80000"/>
              </a:lnSpc>
              <a:buNone/>
            </a:pPr>
            <a:r>
              <a:rPr lang="en-GB" altLang="en-US" sz="2400" i="1" dirty="0"/>
              <a:t>I would say you are less tempted to use sophisticated vocabulary.</a:t>
            </a:r>
            <a:r>
              <a:rPr lang="en-GB" altLang="en-US" sz="2400" dirty="0"/>
              <a:t> </a:t>
            </a:r>
          </a:p>
          <a:p>
            <a:pPr marL="0" indent="0" algn="r">
              <a:lnSpc>
                <a:spcPct val="80000"/>
              </a:lnSpc>
              <a:buNone/>
            </a:pPr>
            <a:r>
              <a:rPr lang="en-GB" altLang="en-US" sz="2400" dirty="0"/>
              <a:t>(Interview with Advocate General)</a:t>
            </a:r>
          </a:p>
          <a:p>
            <a:pPr marL="0" indent="0" algn="just">
              <a:lnSpc>
                <a:spcPct val="80000"/>
              </a:lnSpc>
              <a:buNone/>
            </a:pPr>
            <a:endParaRPr lang="en-GB" altLang="en-US" sz="2400" i="1" dirty="0"/>
          </a:p>
          <a:p>
            <a:pPr marL="0" indent="0" algn="just">
              <a:lnSpc>
                <a:spcPct val="80000"/>
              </a:lnSpc>
              <a:buNone/>
            </a:pPr>
            <a:r>
              <a:rPr lang="en-GB" altLang="en-US" sz="2400" i="1" dirty="0"/>
              <a:t>I</a:t>
            </a:r>
            <a:r>
              <a:rPr lang="en-GB" altLang="en-US" sz="2400" i="1" dirty="0" smtClean="0"/>
              <a:t>f </a:t>
            </a:r>
            <a:r>
              <a:rPr lang="en-GB" altLang="en-US" sz="2400" i="1" dirty="0"/>
              <a:t>you do English and you’ve got prose then I mean you can be slightly more, how shall I put it, concise, snappy, the language wants shorter sentences, easier structure of the paragraphs and of the statements.  You do more of individual propositions and do more full stops than everywhere else and so forth with certain drafting.  […] in French of course it might be slightly different yet again when I do that I rarely try to be shorter and comprehensible. […] yeah. </a:t>
            </a:r>
            <a:r>
              <a:rPr lang="en-GB" altLang="en-US" sz="2400" b="1" i="1" dirty="0"/>
              <a:t>I don’t think there would be a huge difference, no</a:t>
            </a:r>
            <a:r>
              <a:rPr lang="en-GB" altLang="en-US" sz="2400" b="1" dirty="0"/>
              <a:t>.</a:t>
            </a:r>
          </a:p>
          <a:p>
            <a:pPr marL="0" indent="0" algn="r">
              <a:lnSpc>
                <a:spcPct val="80000"/>
              </a:lnSpc>
              <a:buNone/>
            </a:pPr>
            <a:r>
              <a:rPr lang="en-GB" altLang="en-US" sz="2400" dirty="0"/>
              <a:t> (Interview with Advocate General)</a:t>
            </a:r>
          </a:p>
          <a:p>
            <a:pPr marL="0" indent="0">
              <a:lnSpc>
                <a:spcPct val="80000"/>
              </a:lnSpc>
            </a:pPr>
            <a:endParaRPr lang="en-GB" altLang="en-US" sz="2200"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7330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792480" y="125413"/>
            <a:ext cx="10220960" cy="1143000"/>
          </a:xfrm>
        </p:spPr>
        <p:txBody>
          <a:bodyPr>
            <a:noAutofit/>
          </a:bodyPr>
          <a:lstStyle/>
          <a:p>
            <a:r>
              <a:rPr lang="en-GB" altLang="en-US" dirty="0">
                <a:cs typeface="Arial" panose="020B0604020202020204" pitchFamily="34" charset="0"/>
              </a:rPr>
              <a:t>Drafting in mother tongue is a disadvantage</a:t>
            </a:r>
          </a:p>
        </p:txBody>
      </p:sp>
      <p:sp>
        <p:nvSpPr>
          <p:cNvPr id="3" name="Content Placeholder 2"/>
          <p:cNvSpPr>
            <a:spLocks noGrp="1"/>
          </p:cNvSpPr>
          <p:nvPr>
            <p:ph idx="1"/>
          </p:nvPr>
        </p:nvSpPr>
        <p:spPr>
          <a:xfrm>
            <a:off x="993058" y="2006601"/>
            <a:ext cx="9920748" cy="4525963"/>
          </a:xfrm>
        </p:spPr>
        <p:txBody>
          <a:bodyPr>
            <a:normAutofit/>
          </a:bodyPr>
          <a:lstStyle/>
          <a:p>
            <a:pPr marL="0" indent="0" algn="just">
              <a:buNone/>
            </a:pPr>
            <a:r>
              <a:rPr lang="en-GB" altLang="en-US" i="1" dirty="0" smtClean="0"/>
              <a:t>Respondent:	I don’t know if you have had this response from others, but actually when it is my mother tongue it sort of </a:t>
            </a:r>
            <a:r>
              <a:rPr lang="en-GB" altLang="en-US" b="1" i="1" dirty="0" smtClean="0"/>
              <a:t>disturbs the circuit in my brain.</a:t>
            </a:r>
          </a:p>
          <a:p>
            <a:pPr marL="0" indent="0" algn="r">
              <a:buNone/>
            </a:pPr>
            <a:r>
              <a:rPr lang="en-GB" altLang="en-US" dirty="0" smtClean="0"/>
              <a:t>(Interview with AG’s </a:t>
            </a:r>
            <a:r>
              <a:rPr lang="en-GB" altLang="en-US" dirty="0" err="1" smtClean="0"/>
              <a:t>référendaire</a:t>
            </a:r>
            <a:r>
              <a:rPr lang="en-GB" altLang="en-US" dirty="0" smtClean="0"/>
              <a:t>)</a:t>
            </a:r>
          </a:p>
          <a:p>
            <a:pPr marL="0" indent="0" algn="just"/>
            <a:endParaRPr lang="en-GB" altLang="en-US" i="1" dirty="0" smtClean="0"/>
          </a:p>
        </p:txBody>
      </p:sp>
      <p:cxnSp>
        <p:nvCxnSpPr>
          <p:cNvPr id="4" name="Straight Connector 3"/>
          <p:cNvCxnSpPr>
            <a:cxnSpLocks noChangeShapeType="1"/>
          </p:cNvCxnSpPr>
          <p:nvPr/>
        </p:nvCxnSpPr>
        <p:spPr bwMode="auto">
          <a:xfrm>
            <a:off x="1524000" y="14208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471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normAutofit/>
          </a:bodyPr>
          <a:lstStyle/>
          <a:p>
            <a:r>
              <a:rPr lang="en-GB" altLang="en-US" dirty="0">
                <a:cs typeface="Arial" panose="020B0604020202020204" pitchFamily="34" charset="0"/>
              </a:rPr>
              <a:t>Revealing aspects observed during interviews</a:t>
            </a:r>
          </a:p>
        </p:txBody>
      </p:sp>
      <p:sp>
        <p:nvSpPr>
          <p:cNvPr id="47106" name="Content Placeholder 2"/>
          <p:cNvSpPr>
            <a:spLocks noGrp="1"/>
          </p:cNvSpPr>
          <p:nvPr>
            <p:ph idx="1"/>
          </p:nvPr>
        </p:nvSpPr>
        <p:spPr/>
        <p:txBody>
          <a:bodyPr/>
          <a:lstStyle/>
          <a:p>
            <a:pPr marL="0" indent="0">
              <a:buNone/>
            </a:pPr>
            <a:endParaRPr lang="en-GB" altLang="en-US" dirty="0" smtClean="0"/>
          </a:p>
          <a:p>
            <a:pPr marL="0" indent="0">
              <a:buNone/>
            </a:pPr>
            <a:r>
              <a:rPr lang="en-GB" altLang="en-US" dirty="0" smtClean="0"/>
              <a:t>Attitudes of </a:t>
            </a:r>
            <a:r>
              <a:rPr lang="en-GB" altLang="en-US" dirty="0" err="1" smtClean="0"/>
              <a:t>Référendaires</a:t>
            </a:r>
            <a:r>
              <a:rPr lang="en-GB" altLang="en-US" dirty="0" smtClean="0"/>
              <a:t> towards their AG</a:t>
            </a:r>
          </a:p>
          <a:p>
            <a:pPr marL="0" indent="0">
              <a:buNone/>
            </a:pPr>
            <a:endParaRPr lang="en-GB" altLang="en-US" dirty="0" smtClean="0"/>
          </a:p>
          <a:p>
            <a:pPr marL="0" indent="0">
              <a:buNone/>
            </a:pPr>
            <a:r>
              <a:rPr lang="en-GB" altLang="en-US" dirty="0" smtClean="0"/>
              <a:t>Strong personality of an AG</a:t>
            </a:r>
          </a:p>
          <a:p>
            <a:pPr marL="0" indent="0">
              <a:buNone/>
            </a:pPr>
            <a:endParaRPr lang="en-GB" altLang="en-US" dirty="0" smtClean="0"/>
          </a:p>
          <a:p>
            <a:pPr marL="0" indent="0">
              <a:buNone/>
            </a:pPr>
            <a:r>
              <a:rPr lang="en-GB" altLang="en-US" dirty="0" smtClean="0"/>
              <a:t>Meticulous approach to draft opinions</a:t>
            </a:r>
          </a:p>
        </p:txBody>
      </p:sp>
      <p:cxnSp>
        <p:nvCxnSpPr>
          <p:cNvPr id="4" name="Straight Connector 3"/>
          <p:cNvCxnSpPr>
            <a:cxnSpLocks noChangeShapeType="1"/>
          </p:cNvCxnSpPr>
          <p:nvPr/>
        </p:nvCxnSpPr>
        <p:spPr bwMode="auto">
          <a:xfrm>
            <a:off x="1557338"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45144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normAutofit/>
          </a:bodyPr>
          <a:lstStyle/>
          <a:p>
            <a:r>
              <a:rPr lang="en-GB" altLang="en-US" dirty="0">
                <a:cs typeface="Arial" panose="020B0604020202020204" pitchFamily="34" charset="0"/>
              </a:rPr>
              <a:t>Building up the cabinet</a:t>
            </a:r>
          </a:p>
        </p:txBody>
      </p:sp>
      <p:sp>
        <p:nvSpPr>
          <p:cNvPr id="3" name="Content Placeholder 2"/>
          <p:cNvSpPr>
            <a:spLocks noGrp="1"/>
          </p:cNvSpPr>
          <p:nvPr>
            <p:ph idx="1"/>
          </p:nvPr>
        </p:nvSpPr>
        <p:spPr/>
        <p:txBody>
          <a:bodyPr>
            <a:normAutofit/>
          </a:bodyPr>
          <a:lstStyle/>
          <a:p>
            <a:endParaRPr lang="en-GB" altLang="en-US" smtClean="0"/>
          </a:p>
          <a:p>
            <a:pPr>
              <a:buFont typeface="Arial" panose="020B0604020202020204" pitchFamily="34" charset="0"/>
              <a:buNone/>
            </a:pPr>
            <a:r>
              <a:rPr lang="en-GB" altLang="en-US" smtClean="0"/>
              <a:t>Language skills in the cabinet</a:t>
            </a:r>
          </a:p>
          <a:p>
            <a:pPr>
              <a:buFont typeface="Arial" panose="020B0604020202020204" pitchFamily="34" charset="0"/>
              <a:buNone/>
            </a:pPr>
            <a:r>
              <a:rPr lang="en-GB" altLang="en-US" smtClean="0"/>
              <a:t>International profile</a:t>
            </a:r>
          </a:p>
          <a:p>
            <a:pPr>
              <a:buFont typeface="Arial" panose="020B0604020202020204" pitchFamily="34" charset="0"/>
              <a:buNone/>
            </a:pPr>
            <a:r>
              <a:rPr lang="en-GB" altLang="en-US" smtClean="0"/>
              <a:t>Academic and practitioner</a:t>
            </a:r>
          </a:p>
          <a:p>
            <a:pPr>
              <a:buFont typeface="Arial" panose="020B0604020202020204" pitchFamily="34" charset="0"/>
              <a:buNone/>
            </a:pPr>
            <a:r>
              <a:rPr lang="en-GB" altLang="en-US" smtClean="0"/>
              <a:t>Different nationalities</a:t>
            </a:r>
          </a:p>
          <a:p>
            <a:pPr>
              <a:buFont typeface="Arial" panose="020B0604020202020204" pitchFamily="34" charset="0"/>
              <a:buNone/>
            </a:pPr>
            <a:r>
              <a:rPr lang="en-GB" altLang="en-US" smtClean="0"/>
              <a:t>French native speaker – at least one</a:t>
            </a:r>
          </a:p>
        </p:txBody>
      </p:sp>
      <p:cxnSp>
        <p:nvCxnSpPr>
          <p:cNvPr id="4" name="Straight Connector 3"/>
          <p:cNvCxnSpPr>
            <a:cxnSpLocks noChangeShapeType="1"/>
          </p:cNvCxnSpPr>
          <p:nvPr/>
        </p:nvCxnSpPr>
        <p:spPr bwMode="auto">
          <a:xfrm>
            <a:off x="1524000" y="1441450"/>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78675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GB" altLang="en-US" smtClean="0"/>
              <a:t>Adapting working methods</a:t>
            </a:r>
          </a:p>
        </p:txBody>
      </p:sp>
      <p:sp>
        <p:nvSpPr>
          <p:cNvPr id="3" name="Content Placeholder 2"/>
          <p:cNvSpPr>
            <a:spLocks noGrp="1"/>
          </p:cNvSpPr>
          <p:nvPr>
            <p:ph idx="1"/>
          </p:nvPr>
        </p:nvSpPr>
        <p:spPr>
          <a:xfrm>
            <a:off x="838200" y="1825625"/>
            <a:ext cx="10515600" cy="4476852"/>
          </a:xfrm>
        </p:spPr>
        <p:txBody>
          <a:bodyPr>
            <a:normAutofit fontScale="92500" lnSpcReduction="10000"/>
          </a:bodyPr>
          <a:lstStyle/>
          <a:p>
            <a:pPr marL="0" indent="0" algn="just">
              <a:buNone/>
            </a:pPr>
            <a:r>
              <a:rPr lang="en-GB" altLang="en-US" sz="2600" dirty="0"/>
              <a:t>Respondent:</a:t>
            </a:r>
            <a:r>
              <a:rPr lang="en-GB" altLang="en-US" sz="2600" i="1" dirty="0"/>
              <a:t>	Normally, we work bilaterally with the Advocate General.  […] But, there is a point where somebody else from the Cabinet will also take a closer look at the case so that he will give her another opinion, drafting suggestions, structure or even legal solutions.</a:t>
            </a:r>
          </a:p>
          <a:p>
            <a:pPr marL="0" indent="0" algn="just">
              <a:buNone/>
            </a:pPr>
            <a:r>
              <a:rPr lang="en-GB" altLang="en-US" sz="2600" dirty="0"/>
              <a:t>Interviewer:</a:t>
            </a:r>
            <a:r>
              <a:rPr lang="en-GB" altLang="en-US" sz="2600" i="1" dirty="0"/>
              <a:t>	That’s what I was also going to ask, if you have this policies of swapping drafts to correct each other, or to review each other?</a:t>
            </a:r>
          </a:p>
          <a:p>
            <a:pPr marL="0" indent="0" algn="just">
              <a:buNone/>
            </a:pPr>
            <a:r>
              <a:rPr lang="en-GB" altLang="en-US" sz="2600" dirty="0"/>
              <a:t>Respondent:</a:t>
            </a:r>
            <a:r>
              <a:rPr lang="en-GB" altLang="en-US" sz="2600" i="1" dirty="0"/>
              <a:t>	Yes, this is very helpful, </a:t>
            </a:r>
            <a:r>
              <a:rPr lang="en-GB" altLang="en-US" sz="2600" b="1" i="1" dirty="0"/>
              <a:t>we do review each other, yes.</a:t>
            </a:r>
          </a:p>
          <a:p>
            <a:pPr marL="0" indent="0" algn="r">
              <a:buNone/>
            </a:pPr>
            <a:r>
              <a:rPr lang="en-GB" altLang="en-US" sz="2600" dirty="0"/>
              <a:t>(Interview with AG’s </a:t>
            </a:r>
            <a:r>
              <a:rPr lang="en-GB" altLang="en-US" sz="2600" dirty="0" err="1">
                <a:solidFill>
                  <a:prstClr val="black"/>
                </a:solidFill>
              </a:rPr>
              <a:t>référendaire</a:t>
            </a:r>
            <a:r>
              <a:rPr lang="en-GB" altLang="en-US" sz="2600" dirty="0" smtClean="0"/>
              <a:t>)</a:t>
            </a:r>
          </a:p>
          <a:p>
            <a:pPr marL="0" indent="0" algn="just">
              <a:buNone/>
            </a:pPr>
            <a:r>
              <a:rPr lang="en-GB" altLang="en-US" sz="2600" b="1" i="1" dirty="0" smtClean="0"/>
              <a:t>We </a:t>
            </a:r>
            <a:r>
              <a:rPr lang="en-GB" altLang="en-US" sz="2600" b="1" i="1" dirty="0"/>
              <a:t>have something like a plenary.</a:t>
            </a:r>
            <a:r>
              <a:rPr lang="en-GB" altLang="en-US" sz="2600" i="1" dirty="0"/>
              <a:t>  So, before the opinion is sent to the translation, we discuss in a plenary.  So, me and all the </a:t>
            </a:r>
            <a:r>
              <a:rPr lang="en-GB" altLang="en-US" sz="2600" i="1" dirty="0" err="1"/>
              <a:t>référendaires</a:t>
            </a:r>
            <a:r>
              <a:rPr lang="en-GB" altLang="en-US" sz="2600" i="1" dirty="0"/>
              <a:t>, </a:t>
            </a:r>
            <a:r>
              <a:rPr lang="en-GB" altLang="en-US" sz="2600" b="1" i="1" dirty="0"/>
              <a:t>we are discussing paragraph by paragraph, and I assure the control over all amendments.</a:t>
            </a:r>
            <a:endParaRPr lang="en-GB" altLang="en-US" sz="2600" b="1" dirty="0"/>
          </a:p>
          <a:p>
            <a:pPr marL="0" indent="0" algn="r">
              <a:buNone/>
            </a:pPr>
            <a:r>
              <a:rPr lang="en-GB" altLang="en-US" sz="2600" dirty="0"/>
              <a:t>(Interview with Advocate General)</a:t>
            </a:r>
          </a:p>
          <a:p>
            <a:pPr marL="0" indent="0" algn="r">
              <a:buNone/>
            </a:pPr>
            <a:endParaRPr lang="en-GB" altLang="en-US" sz="2700" dirty="0"/>
          </a:p>
          <a:p>
            <a:pPr marL="0" indent="0"/>
            <a:endParaRPr lang="en-GB" altLang="en-US" sz="2700"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09853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use of language</a:t>
            </a:r>
            <a:endParaRPr lang="en-GB" dirty="0"/>
          </a:p>
        </p:txBody>
      </p:sp>
      <p:sp>
        <p:nvSpPr>
          <p:cNvPr id="3" name="Content Placeholder 2"/>
          <p:cNvSpPr>
            <a:spLocks noGrp="1"/>
          </p:cNvSpPr>
          <p:nvPr>
            <p:ph idx="1"/>
          </p:nvPr>
        </p:nvSpPr>
        <p:spPr/>
        <p:txBody>
          <a:bodyPr/>
          <a:lstStyle/>
          <a:p>
            <a:pPr marL="0" indent="0" algn="just">
              <a:buNone/>
            </a:pPr>
            <a:r>
              <a:rPr lang="en-GB" i="1" dirty="0" smtClean="0"/>
              <a:t>He [the Advocate General] </a:t>
            </a:r>
            <a:r>
              <a:rPr lang="en-GB" i="1" dirty="0"/>
              <a:t>sometimes </a:t>
            </a:r>
            <a:r>
              <a:rPr lang="en-GB" b="1" i="1" dirty="0"/>
              <a:t>chooses to write in English because then he thinks he can address a more broad a public</a:t>
            </a:r>
            <a:r>
              <a:rPr lang="en-GB" i="1" dirty="0"/>
              <a:t>. </a:t>
            </a:r>
            <a:endParaRPr lang="en-GB" i="1" dirty="0" smtClean="0"/>
          </a:p>
          <a:p>
            <a:pPr marL="0" indent="0" algn="r">
              <a:buNone/>
            </a:pPr>
            <a:r>
              <a:rPr lang="en-GB" altLang="en-US" dirty="0"/>
              <a:t>(Interview with AG’s </a:t>
            </a:r>
            <a:r>
              <a:rPr lang="en-GB" altLang="en-US" dirty="0" err="1"/>
              <a:t>référendaire</a:t>
            </a:r>
            <a:r>
              <a:rPr lang="en-GB" altLang="en-US" dirty="0"/>
              <a:t>)</a:t>
            </a:r>
          </a:p>
          <a:p>
            <a:endParaRPr lang="en-GB" dirty="0" smtClean="0"/>
          </a:p>
          <a:p>
            <a:pPr marL="0" indent="0" algn="just">
              <a:buNone/>
            </a:pPr>
            <a:r>
              <a:rPr lang="en-GB" i="1" dirty="0"/>
              <a:t>H</a:t>
            </a:r>
            <a:r>
              <a:rPr lang="en-GB" i="1" dirty="0" smtClean="0"/>
              <a:t>e </a:t>
            </a:r>
            <a:r>
              <a:rPr lang="en-GB" i="1" dirty="0"/>
              <a:t>was working on a case which was, kind of, time-sensitive, and it was in international private law, which is also his speciality, and one of his </a:t>
            </a:r>
            <a:r>
              <a:rPr lang="en-GB" i="1" dirty="0" err="1"/>
              <a:t>référendaires</a:t>
            </a:r>
            <a:r>
              <a:rPr lang="en-GB" i="1" dirty="0"/>
              <a:t>, and then he just told him, ‘[Name], </a:t>
            </a:r>
            <a:r>
              <a:rPr lang="en-GB" b="1" i="1" dirty="0"/>
              <a:t>can you just do that in </a:t>
            </a:r>
            <a:r>
              <a:rPr lang="en-GB" b="1" i="1" dirty="0" smtClean="0"/>
              <a:t>[mother tongue] </a:t>
            </a:r>
            <a:r>
              <a:rPr lang="en-GB" b="1" i="1" dirty="0"/>
              <a:t>because we have, like, two weeks </a:t>
            </a:r>
            <a:r>
              <a:rPr lang="en-GB" b="1" i="1" dirty="0" smtClean="0"/>
              <a:t>left</a:t>
            </a:r>
            <a:r>
              <a:rPr lang="en-GB" i="1" dirty="0" smtClean="0"/>
              <a:t>’</a:t>
            </a:r>
          </a:p>
          <a:p>
            <a:pPr marL="0" indent="0" algn="r">
              <a:buNone/>
            </a:pPr>
            <a:r>
              <a:rPr lang="en-GB" altLang="en-US" dirty="0"/>
              <a:t>(Interview with AG’s </a:t>
            </a:r>
            <a:r>
              <a:rPr lang="en-GB" altLang="en-US" dirty="0" err="1"/>
              <a:t>référendaire</a:t>
            </a:r>
            <a:r>
              <a:rPr lang="en-GB" altLang="en-US" dirty="0" smtClean="0"/>
              <a:t>)</a:t>
            </a:r>
            <a:endParaRPr lang="en-GB" altLang="en-US" dirty="0"/>
          </a:p>
        </p:txBody>
      </p:sp>
      <p:cxnSp>
        <p:nvCxnSpPr>
          <p:cNvPr id="4" name="Straight Connector 3"/>
          <p:cNvCxnSpPr>
            <a:cxnSpLocks noChangeShapeType="1"/>
          </p:cNvCxnSpPr>
          <p:nvPr/>
        </p:nvCxnSpPr>
        <p:spPr bwMode="auto">
          <a:xfrm>
            <a:off x="1557338"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9036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GB" altLang="en-US" dirty="0" smtClean="0"/>
              <a:t>Structure of presentation</a:t>
            </a:r>
          </a:p>
        </p:txBody>
      </p:sp>
      <p:sp>
        <p:nvSpPr>
          <p:cNvPr id="37890" name="Content Placeholder 2"/>
          <p:cNvSpPr>
            <a:spLocks noGrp="1"/>
          </p:cNvSpPr>
          <p:nvPr>
            <p:ph idx="1"/>
          </p:nvPr>
        </p:nvSpPr>
        <p:spPr/>
        <p:txBody>
          <a:bodyPr>
            <a:normAutofit/>
          </a:bodyPr>
          <a:lstStyle/>
          <a:p>
            <a:pPr marL="0" indent="0">
              <a:buNone/>
            </a:pPr>
            <a:r>
              <a:rPr lang="en-GB" altLang="en-US" sz="3200" dirty="0" smtClean="0"/>
              <a:t>General information about AG opinions</a:t>
            </a:r>
          </a:p>
          <a:p>
            <a:pPr marL="0" indent="0">
              <a:buNone/>
            </a:pPr>
            <a:endParaRPr lang="en-GB" altLang="en-US" sz="3200" dirty="0" smtClean="0"/>
          </a:p>
          <a:p>
            <a:pPr marL="0" indent="0">
              <a:buNone/>
            </a:pPr>
            <a:r>
              <a:rPr lang="en-GB" altLang="en-US" sz="3200" dirty="0" smtClean="0"/>
              <a:t>Methodology</a:t>
            </a:r>
          </a:p>
          <a:p>
            <a:pPr marL="0" indent="0" algn="just">
              <a:buNone/>
            </a:pPr>
            <a:endParaRPr lang="en-GB" altLang="en-US" sz="3200" dirty="0" smtClean="0"/>
          </a:p>
          <a:p>
            <a:pPr marL="0" indent="0" algn="just">
              <a:buNone/>
            </a:pPr>
            <a:r>
              <a:rPr lang="en-GB" altLang="en-US" sz="3200" dirty="0" smtClean="0"/>
              <a:t>Process of production of an AG Opinion</a:t>
            </a:r>
          </a:p>
          <a:p>
            <a:pPr marL="0" indent="0" algn="just">
              <a:buNone/>
            </a:pPr>
            <a:endParaRPr lang="en-GB" altLang="en-US" sz="3200" dirty="0" smtClean="0"/>
          </a:p>
          <a:p>
            <a:pPr marL="0" indent="0" algn="just">
              <a:buNone/>
            </a:pPr>
            <a:r>
              <a:rPr lang="en-GB" altLang="en-US" sz="3200" dirty="0" smtClean="0"/>
              <a:t>Relevant findings from interviews</a:t>
            </a:r>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974076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 opinion as a collective effort</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GB" i="1" dirty="0" smtClean="0"/>
              <a:t>[…] if </a:t>
            </a:r>
            <a:r>
              <a:rPr lang="en-GB" i="1" dirty="0"/>
              <a:t>I compare my chambers with others, </a:t>
            </a:r>
            <a:r>
              <a:rPr lang="en-GB" b="1" i="1" dirty="0"/>
              <a:t>we really rely on team spirit</a:t>
            </a:r>
            <a:r>
              <a:rPr lang="en-GB" i="1" dirty="0"/>
              <a:t>, </a:t>
            </a:r>
            <a:r>
              <a:rPr lang="en-GB" b="1" i="1" dirty="0"/>
              <a:t>so everyone has sometimes an input</a:t>
            </a:r>
            <a:r>
              <a:rPr lang="en-GB" i="1" dirty="0"/>
              <a:t>.  So, it may well be that I’m working together with one </a:t>
            </a:r>
            <a:r>
              <a:rPr lang="en-GB" i="1" dirty="0" err="1"/>
              <a:t>référendaire</a:t>
            </a:r>
            <a:r>
              <a:rPr lang="en-GB" i="1" dirty="0"/>
              <a:t> on the case, but then after the discussion, someone launches another idea that we should develop another aspect and it happens that I ask this person, ‘So, prepare a draft of one or two paragraphs,’ and then we might incorporate it into the text.</a:t>
            </a:r>
            <a:endParaRPr lang="en-GB" dirty="0"/>
          </a:p>
          <a:p>
            <a:pPr marL="0" indent="0" algn="r">
              <a:buNone/>
            </a:pPr>
            <a:r>
              <a:rPr lang="en-GB" dirty="0" smtClean="0"/>
              <a:t>(Interview with Advocate General)</a:t>
            </a:r>
          </a:p>
          <a:p>
            <a:pPr marL="0" indent="0" algn="just">
              <a:buNone/>
            </a:pPr>
            <a:r>
              <a:rPr lang="en-GB" i="1" dirty="0"/>
              <a:t>Of course there are opinions which are useless. Sometimes you read opinions and you think, oh, that’s completely useless. </a:t>
            </a:r>
            <a:r>
              <a:rPr lang="en-GB" i="1" dirty="0" smtClean="0"/>
              <a:t>[…]So </a:t>
            </a:r>
            <a:r>
              <a:rPr lang="en-GB" i="1" dirty="0"/>
              <a:t>some young lawyer who’s just arrived, and maybe the advocate general wasn’t particularly interested in that case or didn’t have a lot of experience in that field. </a:t>
            </a:r>
            <a:r>
              <a:rPr lang="en-GB" b="1" i="1" dirty="0"/>
              <a:t>Not all the doughnuts come with a hole. </a:t>
            </a:r>
            <a:r>
              <a:rPr lang="en-GB" i="1" dirty="0"/>
              <a:t>And that applies to the advocate generals too</a:t>
            </a:r>
            <a:r>
              <a:rPr lang="en-GB" i="1" dirty="0" smtClean="0"/>
              <a:t>.</a:t>
            </a:r>
          </a:p>
          <a:p>
            <a:pPr marL="0" indent="0" algn="r">
              <a:buNone/>
            </a:pPr>
            <a:r>
              <a:rPr lang="en-GB" altLang="en-US" dirty="0"/>
              <a:t>(Interview with AG’s </a:t>
            </a:r>
            <a:r>
              <a:rPr lang="en-GB" altLang="en-US" dirty="0" err="1"/>
              <a:t>référendaire</a:t>
            </a:r>
            <a:r>
              <a:rPr lang="en-GB" altLang="en-US" dirty="0"/>
              <a:t>)</a:t>
            </a:r>
          </a:p>
          <a:p>
            <a:pPr marL="0" indent="0" algn="just">
              <a:buNone/>
            </a:pPr>
            <a:endParaRPr lang="en-GB" dirty="0"/>
          </a:p>
          <a:p>
            <a:pPr marL="0" indent="0" algn="r">
              <a:buNone/>
            </a:pPr>
            <a:endParaRPr lang="en-GB" dirty="0"/>
          </a:p>
        </p:txBody>
      </p:sp>
      <p:cxnSp>
        <p:nvCxnSpPr>
          <p:cNvPr id="4" name="Straight Connector 3"/>
          <p:cNvCxnSpPr>
            <a:cxnSpLocks noChangeShapeType="1"/>
          </p:cNvCxnSpPr>
          <p:nvPr/>
        </p:nvCxnSpPr>
        <p:spPr bwMode="auto">
          <a:xfrm>
            <a:off x="1524000" y="14208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82956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838200" y="365125"/>
            <a:ext cx="10515600" cy="1052513"/>
          </a:xfrm>
        </p:spPr>
        <p:txBody>
          <a:bodyPr>
            <a:normAutofit fontScale="90000"/>
          </a:bodyPr>
          <a:lstStyle/>
          <a:p>
            <a:r>
              <a:rPr lang="en-GB" altLang="en-US" sz="4000" dirty="0">
                <a:cs typeface="Arial" panose="020B0604020202020204" pitchFamily="34" charset="0"/>
              </a:rPr>
              <a:t>2</a:t>
            </a:r>
            <a:r>
              <a:rPr lang="en-GB" altLang="en-US" sz="4000" baseline="30000" dirty="0">
                <a:cs typeface="Arial" panose="020B0604020202020204" pitchFamily="34" charset="0"/>
              </a:rPr>
              <a:t>nd</a:t>
            </a:r>
            <a:r>
              <a:rPr lang="en-GB" altLang="en-US" sz="4000" dirty="0">
                <a:cs typeface="Arial" panose="020B0604020202020204" pitchFamily="34" charset="0"/>
              </a:rPr>
              <a:t> layer – Pivot languages impact on Lawyer linguists</a:t>
            </a:r>
          </a:p>
        </p:txBody>
      </p:sp>
      <p:sp>
        <p:nvSpPr>
          <p:cNvPr id="3" name="Content Placeholder 2"/>
          <p:cNvSpPr>
            <a:spLocks noGrp="1"/>
          </p:cNvSpPr>
          <p:nvPr>
            <p:ph idx="1"/>
          </p:nvPr>
        </p:nvSpPr>
        <p:spPr/>
        <p:txBody>
          <a:bodyPr>
            <a:normAutofit lnSpcReduction="10000"/>
          </a:bodyPr>
          <a:lstStyle/>
          <a:p>
            <a:pPr marL="0" indent="0" algn="just">
              <a:lnSpc>
                <a:spcPct val="80000"/>
              </a:lnSpc>
              <a:buNone/>
            </a:pPr>
            <a:r>
              <a:rPr lang="en-GB" altLang="en-US" sz="2500" i="1" dirty="0"/>
              <a:t>The pivot language</a:t>
            </a:r>
            <a:r>
              <a:rPr lang="en-GB" altLang="en-US" sz="2500" dirty="0"/>
              <a:t> [system]</a:t>
            </a:r>
            <a:r>
              <a:rPr lang="en-GB" altLang="en-US" sz="2500" i="1" dirty="0"/>
              <a:t> was </a:t>
            </a:r>
            <a:r>
              <a:rPr lang="en-GB" altLang="en-US" sz="2500" b="1" i="1" dirty="0"/>
              <a:t>a necessity </a:t>
            </a:r>
            <a:r>
              <a:rPr lang="en-GB" altLang="en-US" sz="2500" i="1" dirty="0"/>
              <a:t>with 22 or 23 languages, yeah.  It was not technically possible to produce that many combinations of language. </a:t>
            </a:r>
            <a:endParaRPr lang="en-GB" altLang="en-US" sz="2500" dirty="0"/>
          </a:p>
          <a:p>
            <a:pPr marL="0" indent="0" algn="r">
              <a:lnSpc>
                <a:spcPct val="80000"/>
              </a:lnSpc>
              <a:buNone/>
            </a:pPr>
            <a:r>
              <a:rPr lang="en-GB" altLang="en-US" sz="2500" dirty="0"/>
              <a:t>(Interview with lawyer linguist</a:t>
            </a:r>
            <a:r>
              <a:rPr lang="en-GB" altLang="en-US" sz="2500" dirty="0" smtClean="0"/>
              <a:t>)</a:t>
            </a:r>
          </a:p>
          <a:p>
            <a:pPr marL="0" indent="0" algn="r">
              <a:lnSpc>
                <a:spcPct val="80000"/>
              </a:lnSpc>
              <a:buNone/>
            </a:pPr>
            <a:endParaRPr lang="en-GB" altLang="en-US" sz="2500" dirty="0"/>
          </a:p>
          <a:p>
            <a:pPr marL="0" indent="0" algn="just">
              <a:lnSpc>
                <a:spcPct val="80000"/>
              </a:lnSpc>
              <a:buNone/>
            </a:pPr>
            <a:r>
              <a:rPr lang="en-GB" altLang="en-US" sz="2500" i="1" dirty="0"/>
              <a:t>I think it’s </a:t>
            </a:r>
            <a:r>
              <a:rPr lang="en-GB" altLang="en-US" sz="2500" b="1" i="1" dirty="0"/>
              <a:t>enabled the court to process </a:t>
            </a:r>
            <a:r>
              <a:rPr lang="en-GB" altLang="en-US" sz="2500" i="1" dirty="0"/>
              <a:t>because it was clearly – otherwise, it would have been impossible, I think, – so, I think it was […] a good way of dealing with this linguistic issue. </a:t>
            </a:r>
            <a:endParaRPr lang="en-GB" altLang="en-US" sz="2500" dirty="0"/>
          </a:p>
          <a:p>
            <a:pPr marL="0" indent="0" algn="r">
              <a:lnSpc>
                <a:spcPct val="80000"/>
              </a:lnSpc>
              <a:buNone/>
            </a:pPr>
            <a:r>
              <a:rPr lang="en-GB" altLang="en-US" sz="2500" dirty="0"/>
              <a:t>(Interview with lawyer linguist</a:t>
            </a:r>
            <a:r>
              <a:rPr lang="en-GB" altLang="en-US" sz="2500" dirty="0" smtClean="0"/>
              <a:t>)</a:t>
            </a:r>
          </a:p>
          <a:p>
            <a:pPr marL="0" indent="0" algn="r">
              <a:lnSpc>
                <a:spcPct val="80000"/>
              </a:lnSpc>
              <a:buNone/>
            </a:pPr>
            <a:endParaRPr lang="en-GB" altLang="en-US" sz="2500" dirty="0"/>
          </a:p>
          <a:p>
            <a:pPr marL="0" indent="0" algn="just">
              <a:lnSpc>
                <a:spcPct val="80000"/>
              </a:lnSpc>
              <a:buNone/>
            </a:pPr>
            <a:r>
              <a:rPr lang="en-GB" altLang="en-US" sz="2500" i="1" dirty="0"/>
              <a:t>It definitely </a:t>
            </a:r>
            <a:r>
              <a:rPr lang="en-GB" altLang="en-US" sz="2500" b="1" i="1" dirty="0"/>
              <a:t>makes our work possible</a:t>
            </a:r>
            <a:r>
              <a:rPr lang="en-GB" altLang="en-US" sz="2500" i="1" dirty="0"/>
              <a:t>, because otherwise, every linguistic unit would be obliged to cover 23 languages. </a:t>
            </a:r>
            <a:endParaRPr lang="en-GB" altLang="en-US" sz="2500" dirty="0"/>
          </a:p>
          <a:p>
            <a:pPr marL="0" indent="0" algn="r">
              <a:lnSpc>
                <a:spcPct val="80000"/>
              </a:lnSpc>
              <a:buNone/>
            </a:pPr>
            <a:r>
              <a:rPr lang="en-GB" altLang="en-US" sz="2500" dirty="0"/>
              <a:t>(Interview with lawyer linguist)</a:t>
            </a:r>
          </a:p>
        </p:txBody>
      </p:sp>
      <p:cxnSp>
        <p:nvCxnSpPr>
          <p:cNvPr id="4" name="Straight Connector 3"/>
          <p:cNvCxnSpPr>
            <a:cxnSpLocks noChangeShapeType="1"/>
          </p:cNvCxnSpPr>
          <p:nvPr/>
        </p:nvCxnSpPr>
        <p:spPr bwMode="auto">
          <a:xfrm>
            <a:off x="1524000"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4609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GB" altLang="en-US" smtClean="0"/>
              <a:t>Necessary evil?</a:t>
            </a:r>
          </a:p>
        </p:txBody>
      </p:sp>
      <p:sp>
        <p:nvSpPr>
          <p:cNvPr id="3" name="Content Placeholder 2"/>
          <p:cNvSpPr>
            <a:spLocks noGrp="1"/>
          </p:cNvSpPr>
          <p:nvPr>
            <p:ph idx="1"/>
          </p:nvPr>
        </p:nvSpPr>
        <p:spPr/>
        <p:txBody>
          <a:bodyPr>
            <a:normAutofit/>
          </a:bodyPr>
          <a:lstStyle/>
          <a:p>
            <a:pPr marL="0" indent="0" algn="just">
              <a:lnSpc>
                <a:spcPct val="80000"/>
              </a:lnSpc>
              <a:buNone/>
            </a:pPr>
            <a:r>
              <a:rPr lang="en-GB" altLang="en-US" sz="2700" i="1" dirty="0"/>
              <a:t>I'm not very keen on it.  I mean, I can see why we have to have it because there are so many language combinations and you're not going to get 30 or even 40 translators to cover all the possible combinations, so we have to do it.  But </a:t>
            </a:r>
            <a:r>
              <a:rPr lang="en-GB" altLang="en-US" sz="2700" b="1" i="1" dirty="0"/>
              <a:t>it is really second best </a:t>
            </a:r>
            <a:r>
              <a:rPr lang="en-GB" altLang="en-US" sz="2700" i="1" dirty="0"/>
              <a:t>because, you know, […], it's another layer.  And if you have no inkling of what's in the original […]And so it's a necessary evil, I think, doing pivot languages.  We have to have it, but it's not ideal. And I think it was just accepted because people could see it had to be done. I suppose </a:t>
            </a:r>
            <a:r>
              <a:rPr lang="en-GB" altLang="en-US" sz="2700" b="1" i="1" dirty="0"/>
              <a:t>it's made things easier even if it hasn’t necessarily made them better. </a:t>
            </a:r>
          </a:p>
          <a:p>
            <a:pPr marL="0" indent="0" algn="r">
              <a:lnSpc>
                <a:spcPct val="80000"/>
              </a:lnSpc>
              <a:buNone/>
            </a:pPr>
            <a:r>
              <a:rPr lang="en-GB" altLang="en-US" sz="2700" dirty="0"/>
              <a:t>(Interview with lawyer linguist)</a:t>
            </a:r>
          </a:p>
          <a:p>
            <a:pPr marL="0" indent="0">
              <a:lnSpc>
                <a:spcPct val="80000"/>
              </a:lnSpc>
            </a:pPr>
            <a:endParaRPr lang="en-GB" altLang="en-US" sz="2700"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877076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rmAutofit/>
          </a:bodyPr>
          <a:lstStyle/>
          <a:p>
            <a:r>
              <a:rPr lang="en-GB" altLang="en-US" sz="4000" dirty="0" smtClean="0"/>
              <a:t>Lawyer linguists’ perspective – AG Cabinets are constrained</a:t>
            </a:r>
          </a:p>
        </p:txBody>
      </p:sp>
      <p:sp>
        <p:nvSpPr>
          <p:cNvPr id="3" name="Content Placeholder 2"/>
          <p:cNvSpPr>
            <a:spLocks noGrp="1"/>
          </p:cNvSpPr>
          <p:nvPr>
            <p:ph idx="1"/>
          </p:nvPr>
        </p:nvSpPr>
        <p:spPr>
          <a:xfrm>
            <a:off x="838200" y="1690688"/>
            <a:ext cx="10515600" cy="4486275"/>
          </a:xfrm>
        </p:spPr>
        <p:txBody>
          <a:bodyPr>
            <a:noAutofit/>
          </a:bodyPr>
          <a:lstStyle/>
          <a:p>
            <a:pPr marL="0" indent="0" algn="just">
              <a:lnSpc>
                <a:spcPct val="80000"/>
              </a:lnSpc>
              <a:buNone/>
            </a:pPr>
            <a:r>
              <a:rPr lang="en-GB" sz="2400" i="1" dirty="0"/>
              <a:t>I</a:t>
            </a:r>
            <a:r>
              <a:rPr lang="en-GB" sz="2400" i="1" dirty="0" smtClean="0"/>
              <a:t>f </a:t>
            </a:r>
            <a:r>
              <a:rPr lang="en-GB" sz="2400" i="1" dirty="0"/>
              <a:t>you work, say, in German, like some advocate generals here, </a:t>
            </a:r>
            <a:r>
              <a:rPr lang="en-GB" sz="2400" b="1" i="1" dirty="0"/>
              <a:t>you need basically to translate for yourself from French into your own language, </a:t>
            </a:r>
            <a:r>
              <a:rPr lang="en-GB" sz="2400" i="1" dirty="0"/>
              <a:t>and normally this work is not officially done by the translation team</a:t>
            </a:r>
            <a:r>
              <a:rPr lang="en-GB" sz="2400" i="1" dirty="0" smtClean="0"/>
              <a:t>.</a:t>
            </a:r>
          </a:p>
          <a:p>
            <a:pPr marL="0" indent="0" algn="r">
              <a:lnSpc>
                <a:spcPct val="80000"/>
              </a:lnSpc>
              <a:buNone/>
            </a:pPr>
            <a:r>
              <a:rPr lang="en-GB" altLang="en-US" sz="2400" dirty="0" smtClean="0"/>
              <a:t>(Interview with lawyer linguist)</a:t>
            </a:r>
          </a:p>
          <a:p>
            <a:pPr marL="0" indent="0" algn="just">
              <a:lnSpc>
                <a:spcPct val="80000"/>
              </a:lnSpc>
              <a:buNone/>
            </a:pPr>
            <a:r>
              <a:rPr lang="en-GB" sz="2400" i="1" dirty="0" smtClean="0"/>
              <a:t>I </a:t>
            </a:r>
            <a:r>
              <a:rPr lang="en-GB" sz="2400" i="1" dirty="0"/>
              <a:t>understand that he writes in English so that Mr [Advocate General] can read the opinion, but </a:t>
            </a:r>
            <a:r>
              <a:rPr lang="en-GB" sz="2400" b="1" i="1" dirty="0"/>
              <a:t>I think something is lost between this way of thinking in French, writing in English, reading a translation in French from what was written in English</a:t>
            </a:r>
            <a:r>
              <a:rPr lang="en-GB" sz="2400" i="1" dirty="0"/>
              <a:t>. </a:t>
            </a:r>
            <a:endParaRPr lang="en-GB" sz="2400" i="1" dirty="0" smtClean="0"/>
          </a:p>
          <a:p>
            <a:pPr marL="0" indent="0" algn="r">
              <a:lnSpc>
                <a:spcPct val="80000"/>
              </a:lnSpc>
              <a:buNone/>
            </a:pPr>
            <a:r>
              <a:rPr lang="en-GB" altLang="en-US" sz="2400" dirty="0" smtClean="0"/>
              <a:t>(</a:t>
            </a:r>
            <a:r>
              <a:rPr lang="en-GB" altLang="en-US" sz="2400" dirty="0"/>
              <a:t>Interview with lawyer linguist</a:t>
            </a:r>
            <a:r>
              <a:rPr lang="en-GB" altLang="en-US" sz="2400" dirty="0" smtClean="0"/>
              <a:t>)</a:t>
            </a:r>
          </a:p>
          <a:p>
            <a:pPr marL="0" indent="0" algn="just">
              <a:lnSpc>
                <a:spcPct val="80000"/>
              </a:lnSpc>
              <a:buNone/>
            </a:pPr>
            <a:r>
              <a:rPr lang="en-GB" altLang="en-US" sz="2400" i="1" dirty="0"/>
              <a:t>It maybe influences the final outcome and the comprehension of the general public because sometimes </a:t>
            </a:r>
            <a:r>
              <a:rPr lang="en-GB" altLang="en-US" sz="2400" b="1" i="1" dirty="0"/>
              <a:t>I think that there are so many unnecessary repetitions in opinions and judgments</a:t>
            </a:r>
            <a:r>
              <a:rPr lang="en-GB" altLang="en-US" sz="2400" i="1" dirty="0"/>
              <a:t>. </a:t>
            </a:r>
          </a:p>
          <a:p>
            <a:pPr marL="0" indent="0" algn="r">
              <a:lnSpc>
                <a:spcPct val="80000"/>
              </a:lnSpc>
              <a:buNone/>
            </a:pPr>
            <a:r>
              <a:rPr lang="en-GB" altLang="en-US" sz="2400" dirty="0"/>
              <a:t>(Interview with lawyer linguist</a:t>
            </a:r>
            <a:r>
              <a:rPr lang="en-GB" altLang="en-US" sz="2400" dirty="0" smtClean="0"/>
              <a:t>)</a:t>
            </a:r>
            <a:endParaRPr lang="en-GB" altLang="en-US" sz="2400" dirty="0"/>
          </a:p>
        </p:txBody>
      </p:sp>
      <p:cxnSp>
        <p:nvCxnSpPr>
          <p:cNvPr id="4" name="Straight Connector 3"/>
          <p:cNvCxnSpPr>
            <a:cxnSpLocks noChangeShapeType="1"/>
          </p:cNvCxnSpPr>
          <p:nvPr/>
        </p:nvCxnSpPr>
        <p:spPr bwMode="auto">
          <a:xfrm>
            <a:off x="1504336" y="160665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2651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80000"/>
              </a:lnSpc>
              <a:buNone/>
            </a:pPr>
            <a:r>
              <a:rPr lang="en-GB" altLang="en-US" i="1" dirty="0" smtClean="0"/>
              <a:t>[…] </a:t>
            </a:r>
            <a:r>
              <a:rPr lang="en-GB" altLang="en-US" i="1" dirty="0"/>
              <a:t>the </a:t>
            </a:r>
            <a:r>
              <a:rPr lang="en-GB" altLang="en-US" b="1" i="1" dirty="0"/>
              <a:t>eternal problem with English. Everyone’s using it, but hardly anyone really has a sufficient knowledge of the language to really use it in adequate manner in legal reasoning</a:t>
            </a:r>
            <a:r>
              <a:rPr lang="en-GB" altLang="en-US" i="1" dirty="0"/>
              <a:t>, at least, whereas French, I mean, people tend to be more self-conscious […] So from a strictly linguistic point of view, […] I expect that in 90 percent of the cases what we get is something that is, from a linguistic point of view, vastly correct, so there is not much to do. […] I understand, by talking to friends in chambers, by talking to colleagues from the English unit, that it’s not the case for opinions drafted in English by non-native speakers. </a:t>
            </a:r>
            <a:endParaRPr lang="en-GB" altLang="en-US" i="1" dirty="0" smtClean="0"/>
          </a:p>
          <a:p>
            <a:pPr marL="0" indent="0" algn="r">
              <a:lnSpc>
                <a:spcPct val="80000"/>
              </a:lnSpc>
              <a:buNone/>
            </a:pPr>
            <a:r>
              <a:rPr lang="en-GB" altLang="en-US" dirty="0" smtClean="0"/>
              <a:t>(</a:t>
            </a:r>
            <a:r>
              <a:rPr lang="en-GB" altLang="en-US" dirty="0"/>
              <a:t>Interview with lawyer linguist)</a:t>
            </a:r>
          </a:p>
          <a:p>
            <a:pPr marL="0" indent="0">
              <a:buNone/>
            </a:pPr>
            <a:endParaRPr lang="en-GB" dirty="0"/>
          </a:p>
        </p:txBody>
      </p:sp>
      <p:sp>
        <p:nvSpPr>
          <p:cNvPr id="4" name="Title 1"/>
          <p:cNvSpPr>
            <a:spLocks noGrp="1"/>
          </p:cNvSpPr>
          <p:nvPr>
            <p:ph type="title"/>
          </p:nvPr>
        </p:nvSpPr>
        <p:spPr>
          <a:xfrm>
            <a:off x="838200" y="500062"/>
            <a:ext cx="10515600" cy="1325563"/>
          </a:xfrm>
        </p:spPr>
        <p:txBody>
          <a:bodyPr/>
          <a:lstStyle/>
          <a:p>
            <a:r>
              <a:rPr lang="en-GB" altLang="en-US" dirty="0" smtClean="0"/>
              <a:t>Lawyer linguists’ perspective – FR v. EN</a:t>
            </a:r>
          </a:p>
        </p:txBody>
      </p:sp>
      <p:cxnSp>
        <p:nvCxnSpPr>
          <p:cNvPr id="5" name="Straight Connector 4"/>
          <p:cNvCxnSpPr>
            <a:cxnSpLocks noChangeShapeType="1"/>
          </p:cNvCxnSpPr>
          <p:nvPr/>
        </p:nvCxnSpPr>
        <p:spPr bwMode="auto">
          <a:xfrm>
            <a:off x="1524000" y="1400175"/>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51939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GB" altLang="en-US" dirty="0" smtClean="0"/>
              <a:t>Extra work/role</a:t>
            </a:r>
          </a:p>
        </p:txBody>
      </p:sp>
      <p:sp>
        <p:nvSpPr>
          <p:cNvPr id="3" name="Content Placeholder 2"/>
          <p:cNvSpPr>
            <a:spLocks noGrp="1"/>
          </p:cNvSpPr>
          <p:nvPr>
            <p:ph idx="1"/>
          </p:nvPr>
        </p:nvSpPr>
        <p:spPr/>
        <p:txBody>
          <a:bodyPr>
            <a:normAutofit/>
          </a:bodyPr>
          <a:lstStyle/>
          <a:p>
            <a:pPr marL="0" indent="0" algn="just">
              <a:lnSpc>
                <a:spcPct val="80000"/>
              </a:lnSpc>
              <a:buNone/>
            </a:pPr>
            <a:r>
              <a:rPr lang="en-GB" altLang="en-US" sz="2400" dirty="0"/>
              <a:t>[…] </a:t>
            </a:r>
            <a:r>
              <a:rPr lang="en-GB" altLang="en-US" sz="2400" b="1" i="1" dirty="0"/>
              <a:t>editing work comes basically on top of the translating work</a:t>
            </a:r>
            <a:r>
              <a:rPr lang="en-GB" altLang="en-US" sz="2400" i="1" dirty="0"/>
              <a:t>. And it’s a very specific work on top of it. Why? Well, basically because </a:t>
            </a:r>
            <a:r>
              <a:rPr lang="en-GB" altLang="en-US" sz="2400" b="1" i="1" dirty="0"/>
              <a:t>it can be extremely time consuming </a:t>
            </a:r>
            <a:r>
              <a:rPr lang="en-GB" altLang="en-US" sz="2400" i="1" dirty="0"/>
              <a:t>when the author of the document is not at ease, </a:t>
            </a:r>
            <a:r>
              <a:rPr lang="en-GB" altLang="en-US" sz="2400" b="1" i="1" dirty="0"/>
              <a:t>or it can be extremely easy </a:t>
            </a:r>
            <a:r>
              <a:rPr lang="en-GB" altLang="en-US" sz="2400" i="1" dirty="0"/>
              <a:t>when the author of the document is perhaps not a native speaker but has had some academic background in Britain or in the USA. So there are lots of differences, so it’s very difficult to predict the amount of editing work involved beforehand. </a:t>
            </a:r>
            <a:endParaRPr lang="en-GB" altLang="en-US" sz="2400" i="1" dirty="0" smtClean="0"/>
          </a:p>
          <a:p>
            <a:pPr marL="0" indent="0" algn="r">
              <a:lnSpc>
                <a:spcPct val="80000"/>
              </a:lnSpc>
              <a:buNone/>
            </a:pPr>
            <a:r>
              <a:rPr lang="en-GB" altLang="en-US" sz="2200" dirty="0" smtClean="0"/>
              <a:t>(</a:t>
            </a:r>
            <a:r>
              <a:rPr lang="en-GB" altLang="en-US" sz="2200" dirty="0"/>
              <a:t>Interview with lawyer linguist)</a:t>
            </a:r>
          </a:p>
          <a:p>
            <a:pPr marL="0" indent="0" algn="just">
              <a:lnSpc>
                <a:spcPct val="80000"/>
              </a:lnSpc>
              <a:buNone/>
            </a:pPr>
            <a:endParaRPr lang="en-GB" altLang="en-US" sz="2200" b="1" i="1" dirty="0"/>
          </a:p>
          <a:p>
            <a:pPr marL="0" indent="0" algn="just">
              <a:lnSpc>
                <a:spcPct val="80000"/>
              </a:lnSpc>
              <a:buNone/>
            </a:pPr>
            <a:r>
              <a:rPr lang="en-GB" altLang="en-US" sz="2400" b="1" i="1" dirty="0"/>
              <a:t>Editing has to be done – how shall I say - when the stars are aligned</a:t>
            </a:r>
            <a:r>
              <a:rPr lang="en-GB" altLang="en-US" sz="2400" i="1" dirty="0"/>
              <a:t>, when the advocate general has been able to stick to his or her schedule, we have perhaps one week or ten days, but sometimes due to the constraints of the advocate general’s work, they send us their first draft at a very late stage.</a:t>
            </a:r>
            <a:r>
              <a:rPr lang="en-GB" altLang="en-US" sz="2400" dirty="0"/>
              <a:t> </a:t>
            </a:r>
            <a:endParaRPr lang="en-GB" altLang="en-US" sz="2400" dirty="0" smtClean="0"/>
          </a:p>
          <a:p>
            <a:pPr marL="0" indent="0" algn="r">
              <a:lnSpc>
                <a:spcPct val="80000"/>
              </a:lnSpc>
              <a:buNone/>
            </a:pPr>
            <a:r>
              <a:rPr lang="en-GB" altLang="en-US" sz="2200" dirty="0" smtClean="0"/>
              <a:t>(</a:t>
            </a:r>
            <a:r>
              <a:rPr lang="en-GB" altLang="en-US" sz="2200" dirty="0"/>
              <a:t>Interview with lawyer linguist)</a:t>
            </a:r>
          </a:p>
          <a:p>
            <a:pPr marL="0" indent="0">
              <a:lnSpc>
                <a:spcPct val="80000"/>
              </a:lnSpc>
            </a:pPr>
            <a:endParaRPr lang="en-GB" altLang="en-US" sz="2200"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91336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normAutofit/>
          </a:bodyPr>
          <a:lstStyle/>
          <a:p>
            <a:r>
              <a:rPr lang="en-GB" altLang="en-US" dirty="0">
                <a:cs typeface="Arial" panose="020B0604020202020204" pitchFamily="34" charset="0"/>
              </a:rPr>
              <a:t>Substantive contribution to the AG opinion?</a:t>
            </a:r>
          </a:p>
        </p:txBody>
      </p:sp>
      <p:sp>
        <p:nvSpPr>
          <p:cNvPr id="3" name="Content Placeholder 2"/>
          <p:cNvSpPr>
            <a:spLocks noGrp="1"/>
          </p:cNvSpPr>
          <p:nvPr>
            <p:ph idx="1"/>
          </p:nvPr>
        </p:nvSpPr>
        <p:spPr/>
        <p:txBody>
          <a:bodyPr>
            <a:normAutofit/>
          </a:bodyPr>
          <a:lstStyle/>
          <a:p>
            <a:pPr marL="0" indent="0" algn="just">
              <a:lnSpc>
                <a:spcPct val="80000"/>
              </a:lnSpc>
              <a:buNone/>
            </a:pPr>
            <a:r>
              <a:rPr lang="en-GB" altLang="en-US" sz="2500" i="1" dirty="0"/>
              <a:t>[…] </a:t>
            </a:r>
            <a:r>
              <a:rPr lang="en-GB" altLang="en-US" sz="2500" b="1" i="1" dirty="0"/>
              <a:t>we serve the legal reasoning. We don’t alter it</a:t>
            </a:r>
            <a:r>
              <a:rPr lang="en-GB" altLang="en-US" sz="2500" i="1" dirty="0"/>
              <a:t>. We should not alter it. We should serve it, and serving it means sometimes to </a:t>
            </a:r>
            <a:r>
              <a:rPr lang="en-GB" altLang="en-US" sz="2500" b="1" i="1" dirty="0"/>
              <a:t>make things more readable, more accessible, to reinforce perhaps the logic of the whole thing</a:t>
            </a:r>
            <a:r>
              <a:rPr lang="en-GB" altLang="en-US" sz="2500" i="1" dirty="0"/>
              <a:t> by adding or deleting words, and this is something that is not easy. You need experience in drafting yourself. </a:t>
            </a:r>
            <a:endParaRPr lang="en-GB" altLang="en-US" sz="2500" i="1" dirty="0" smtClean="0"/>
          </a:p>
          <a:p>
            <a:pPr marL="0" indent="0" algn="r">
              <a:lnSpc>
                <a:spcPct val="80000"/>
              </a:lnSpc>
              <a:buNone/>
            </a:pPr>
            <a:r>
              <a:rPr lang="en-GB" altLang="en-US" sz="2500" dirty="0" smtClean="0"/>
              <a:t>(</a:t>
            </a:r>
            <a:r>
              <a:rPr lang="en-GB" altLang="en-US" sz="2500" dirty="0"/>
              <a:t>Interview with lawyer linguist)</a:t>
            </a:r>
          </a:p>
          <a:p>
            <a:pPr marL="0" indent="0" algn="just">
              <a:lnSpc>
                <a:spcPct val="80000"/>
              </a:lnSpc>
              <a:buNone/>
            </a:pPr>
            <a:endParaRPr lang="en-GB" altLang="en-US" sz="2500" i="1" dirty="0"/>
          </a:p>
          <a:p>
            <a:pPr marL="0" indent="0" algn="just">
              <a:lnSpc>
                <a:spcPct val="80000"/>
              </a:lnSpc>
              <a:buNone/>
            </a:pPr>
            <a:r>
              <a:rPr lang="en-GB" altLang="en-US" sz="2500" i="1" dirty="0"/>
              <a:t>[…] when the </a:t>
            </a:r>
            <a:r>
              <a:rPr lang="en-GB" altLang="en-US" sz="2500" i="1" dirty="0" err="1"/>
              <a:t>référendaire</a:t>
            </a:r>
            <a:r>
              <a:rPr lang="en-GB" altLang="en-US" sz="2500" i="1" dirty="0"/>
              <a:t>, so the legal secretary, is drafting his or her document, they use documents from a variety of sources, which have not necessarily full coherence, and when you do this editing work, you have to </a:t>
            </a:r>
            <a:r>
              <a:rPr lang="en-GB" altLang="en-US" sz="2500" b="1" i="1" dirty="0"/>
              <a:t>ensure that what is written in one document is fully coherent </a:t>
            </a:r>
            <a:endParaRPr lang="en-GB" altLang="en-US" sz="2500" b="1" i="1" dirty="0" smtClean="0"/>
          </a:p>
          <a:p>
            <a:pPr marL="0" indent="0" algn="r">
              <a:lnSpc>
                <a:spcPct val="80000"/>
              </a:lnSpc>
              <a:buNone/>
            </a:pPr>
            <a:r>
              <a:rPr lang="en-GB" altLang="en-US" sz="2500" dirty="0" smtClean="0"/>
              <a:t>(</a:t>
            </a:r>
            <a:r>
              <a:rPr lang="en-GB" altLang="en-US" sz="2500" dirty="0"/>
              <a:t>Interview with lawyer linguist)</a:t>
            </a:r>
          </a:p>
        </p:txBody>
      </p:sp>
      <p:cxnSp>
        <p:nvCxnSpPr>
          <p:cNvPr id="4" name="Straight Connector 3"/>
          <p:cNvCxnSpPr>
            <a:cxnSpLocks noChangeShapeType="1"/>
          </p:cNvCxnSpPr>
          <p:nvPr/>
        </p:nvCxnSpPr>
        <p:spPr bwMode="auto">
          <a:xfrm>
            <a:off x="1524000"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91187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normAutofit/>
          </a:bodyPr>
          <a:lstStyle/>
          <a:p>
            <a:r>
              <a:rPr lang="en-GB" altLang="en-US" dirty="0" smtClean="0">
                <a:cs typeface="Arial" panose="020B0604020202020204" pitchFamily="34" charset="0"/>
              </a:rPr>
              <a:t>AG cabinets on what is a good lawyer linguist</a:t>
            </a:r>
            <a:endParaRPr lang="en-GB" altLang="en-US" dirty="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3000" dirty="0" smtClean="0"/>
              <a:t>About substantive interventions into AG opinion: </a:t>
            </a:r>
            <a:r>
              <a:rPr lang="en-GB" sz="3000" b="1" i="1" dirty="0" smtClean="0"/>
              <a:t>no</a:t>
            </a:r>
            <a:r>
              <a:rPr lang="en-GB" sz="3000" b="1" i="1" dirty="0"/>
              <a:t>, this goes beyond the role of a lawyer-linguist</a:t>
            </a:r>
            <a:r>
              <a:rPr lang="en-GB" sz="3000" i="1" dirty="0"/>
              <a:t> according to me</a:t>
            </a:r>
            <a:r>
              <a:rPr lang="en-GB" sz="3000" i="1" dirty="0" smtClean="0"/>
              <a:t>.</a:t>
            </a:r>
            <a:endParaRPr lang="en-GB" altLang="en-US" sz="3000" i="1" dirty="0" smtClean="0"/>
          </a:p>
          <a:p>
            <a:pPr marL="0" indent="0" algn="r">
              <a:buNone/>
            </a:pPr>
            <a:r>
              <a:rPr lang="en-GB" altLang="en-US" sz="3000" dirty="0"/>
              <a:t>(Interview with AG’s </a:t>
            </a:r>
            <a:r>
              <a:rPr lang="en-GB" altLang="en-US" sz="3000" dirty="0" err="1"/>
              <a:t>référendaire</a:t>
            </a:r>
            <a:r>
              <a:rPr lang="en-GB" altLang="en-US" sz="3000" dirty="0"/>
              <a:t>)</a:t>
            </a:r>
          </a:p>
          <a:p>
            <a:pPr marL="0" indent="0" algn="just">
              <a:buNone/>
            </a:pPr>
            <a:r>
              <a:rPr lang="en-GB" altLang="en-US" sz="3000" i="1" dirty="0" smtClean="0"/>
              <a:t>I </a:t>
            </a:r>
            <a:r>
              <a:rPr lang="en-GB" altLang="en-US" sz="3000" i="1" dirty="0"/>
              <a:t>had once, twice, not more, discussions on the substance of a case and I had once, specially I remember one case where a lawyer linguist said, “Well, I don’t agree with what you’re saying, and here, this is another argument,” and I said, “Well, of course, </a:t>
            </a:r>
            <a:r>
              <a:rPr lang="en-GB" altLang="en-US" sz="3000" b="1" i="1" dirty="0"/>
              <a:t>that’s the opinion of the Advocate General, so your work is to translate</a:t>
            </a:r>
            <a:r>
              <a:rPr lang="en-GB" altLang="en-US" sz="3000" i="1" dirty="0"/>
              <a:t>. </a:t>
            </a:r>
            <a:r>
              <a:rPr lang="en-GB" altLang="en-US" sz="3000" b="1" i="1" dirty="0"/>
              <a:t> If you don’t agree that’s… we can discuss it over a beer if you want, but there is nothing you can do”. </a:t>
            </a:r>
          </a:p>
          <a:p>
            <a:pPr marL="0" indent="0" algn="r">
              <a:buNone/>
            </a:pPr>
            <a:r>
              <a:rPr lang="en-GB" altLang="en-US" sz="3000" dirty="0"/>
              <a:t>(Interview with AG’s </a:t>
            </a:r>
            <a:r>
              <a:rPr lang="en-GB" altLang="en-US" sz="3000" dirty="0" err="1"/>
              <a:t>référendaire</a:t>
            </a:r>
            <a:r>
              <a:rPr lang="en-GB" altLang="en-US" sz="3000" dirty="0" smtClean="0"/>
              <a:t>)</a:t>
            </a:r>
          </a:p>
        </p:txBody>
      </p:sp>
      <p:cxnSp>
        <p:nvCxnSpPr>
          <p:cNvPr id="4" name="Straight Connector 3"/>
          <p:cNvCxnSpPr>
            <a:cxnSpLocks noChangeShapeType="1"/>
          </p:cNvCxnSpPr>
          <p:nvPr/>
        </p:nvCxnSpPr>
        <p:spPr bwMode="auto">
          <a:xfrm>
            <a:off x="1533832" y="169068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64384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Lawyer linguists destroying cases</a:t>
            </a:r>
            <a:endParaRPr lang="en-GB" dirty="0"/>
          </a:p>
        </p:txBody>
      </p:sp>
      <p:sp>
        <p:nvSpPr>
          <p:cNvPr id="3" name="Content Placeholder 2"/>
          <p:cNvSpPr>
            <a:spLocks noGrp="1"/>
          </p:cNvSpPr>
          <p:nvPr>
            <p:ph idx="1"/>
          </p:nvPr>
        </p:nvSpPr>
        <p:spPr>
          <a:xfrm>
            <a:off x="838200" y="1690688"/>
            <a:ext cx="10515600" cy="4749441"/>
          </a:xfrm>
        </p:spPr>
        <p:txBody>
          <a:bodyPr>
            <a:noAutofit/>
          </a:bodyPr>
          <a:lstStyle/>
          <a:p>
            <a:pPr marL="0" indent="0" algn="just">
              <a:buNone/>
            </a:pPr>
            <a:r>
              <a:rPr lang="en-GB" sz="2400" i="1" dirty="0" smtClean="0"/>
              <a:t>[…] we </a:t>
            </a:r>
            <a:r>
              <a:rPr lang="en-GB" sz="2400" i="1" dirty="0"/>
              <a:t>even had </a:t>
            </a:r>
            <a:r>
              <a:rPr lang="en-GB" sz="2400" b="1" i="1" dirty="0"/>
              <a:t>one situation where there </a:t>
            </a:r>
            <a:r>
              <a:rPr lang="en-GB" sz="2400" b="1" i="1" dirty="0" smtClean="0"/>
              <a:t>were </a:t>
            </a:r>
            <a:r>
              <a:rPr lang="en-GB" sz="2400" b="1" i="1" dirty="0"/>
              <a:t>words added to our opinion</a:t>
            </a:r>
            <a:r>
              <a:rPr lang="en-GB" sz="2400" i="1" dirty="0"/>
              <a:t>, and the </a:t>
            </a:r>
            <a:r>
              <a:rPr lang="en-GB" sz="2400" i="1" dirty="0" err="1"/>
              <a:t>dispositif</a:t>
            </a:r>
            <a:r>
              <a:rPr lang="en-GB" sz="2400" i="1" dirty="0"/>
              <a:t>, the end,</a:t>
            </a:r>
            <a:r>
              <a:rPr lang="en-GB" sz="2400" b="1" i="1" dirty="0"/>
              <a:t> what we proposed was the contrary</a:t>
            </a:r>
            <a:r>
              <a:rPr lang="en-GB" sz="2400" i="1" dirty="0"/>
              <a:t> to what </a:t>
            </a:r>
            <a:r>
              <a:rPr lang="en-GB" sz="2400" i="1" dirty="0" smtClean="0"/>
              <a:t>…[…] It </a:t>
            </a:r>
            <a:r>
              <a:rPr lang="en-GB" sz="2400" i="1" dirty="0"/>
              <a:t>was a catastrophe that one, really it was.  It was probably a mistake. </a:t>
            </a:r>
            <a:endParaRPr lang="en-GB" sz="2400" i="1" dirty="0" smtClean="0"/>
          </a:p>
          <a:p>
            <a:pPr marL="0" indent="0" algn="r">
              <a:buNone/>
            </a:pPr>
            <a:r>
              <a:rPr lang="en-GB" altLang="en-US" sz="2400" dirty="0" smtClean="0"/>
              <a:t>(</a:t>
            </a:r>
            <a:r>
              <a:rPr lang="en-GB" altLang="en-US" sz="2400" dirty="0"/>
              <a:t>Interview with AG’s </a:t>
            </a:r>
            <a:r>
              <a:rPr lang="en-GB" altLang="en-US" sz="2400" dirty="0" err="1"/>
              <a:t>référendaire</a:t>
            </a:r>
            <a:r>
              <a:rPr lang="en-GB" altLang="en-US" sz="2400" dirty="0"/>
              <a:t>)</a:t>
            </a:r>
          </a:p>
          <a:p>
            <a:pPr marL="0" indent="0" algn="just">
              <a:buNone/>
            </a:pPr>
            <a:r>
              <a:rPr lang="en-GB" sz="2400" i="1" dirty="0" smtClean="0"/>
              <a:t>[…] it </a:t>
            </a:r>
            <a:r>
              <a:rPr lang="en-GB" sz="2400" i="1" dirty="0"/>
              <a:t>was a very huge, very important problem, because the French version – well, </a:t>
            </a:r>
            <a:r>
              <a:rPr lang="en-GB" sz="2400" b="1" i="1" dirty="0"/>
              <a:t>the English translation said a completely opposite thing and I didn’t realise it at the beginning</a:t>
            </a:r>
            <a:r>
              <a:rPr lang="en-GB" sz="2400" i="1" dirty="0" smtClean="0"/>
              <a:t>.</a:t>
            </a:r>
          </a:p>
          <a:p>
            <a:pPr marL="0" indent="0" algn="r">
              <a:buNone/>
            </a:pPr>
            <a:r>
              <a:rPr lang="en-GB" altLang="en-US" sz="2400" dirty="0"/>
              <a:t>(Interview with AG’s </a:t>
            </a:r>
            <a:r>
              <a:rPr lang="en-GB" altLang="en-US" sz="2400" dirty="0" err="1"/>
              <a:t>référendaire</a:t>
            </a:r>
            <a:r>
              <a:rPr lang="en-GB" altLang="en-US" sz="2400" dirty="0"/>
              <a:t>)</a:t>
            </a:r>
          </a:p>
          <a:p>
            <a:pPr marL="0" indent="0">
              <a:buNone/>
            </a:pPr>
            <a:r>
              <a:rPr lang="en-GB" sz="2400" i="1" dirty="0" smtClean="0"/>
              <a:t>In </a:t>
            </a:r>
            <a:r>
              <a:rPr lang="en-GB" sz="2400" i="1" dirty="0"/>
              <a:t>general, when you work with translations </a:t>
            </a:r>
            <a:r>
              <a:rPr lang="en-GB" sz="2400" i="1" dirty="0" smtClean="0"/>
              <a:t>[…] </a:t>
            </a:r>
            <a:r>
              <a:rPr lang="en-GB" sz="2400" i="1" dirty="0"/>
              <a:t>you will see that there are slight differences, but still </a:t>
            </a:r>
            <a:r>
              <a:rPr lang="en-GB" sz="2400" b="1" i="1" dirty="0"/>
              <a:t>in legal terms they can make a difference</a:t>
            </a:r>
            <a:r>
              <a:rPr lang="en-GB" sz="2400" i="1" dirty="0" smtClean="0"/>
              <a:t>.</a:t>
            </a:r>
          </a:p>
          <a:p>
            <a:pPr marL="0" indent="0" algn="r">
              <a:buNone/>
            </a:pPr>
            <a:r>
              <a:rPr lang="en-GB" altLang="en-US" sz="2400" dirty="0"/>
              <a:t>(Interview with AG’s </a:t>
            </a:r>
            <a:r>
              <a:rPr lang="en-GB" altLang="en-US" sz="2400" dirty="0" err="1"/>
              <a:t>référendaire</a:t>
            </a:r>
            <a:r>
              <a:rPr lang="en-GB" altLang="en-US" sz="2400" dirty="0" smtClean="0"/>
              <a:t>)</a:t>
            </a:r>
            <a:endParaRPr lang="en-GB" altLang="en-US" sz="2400" dirty="0"/>
          </a:p>
        </p:txBody>
      </p:sp>
      <p:cxnSp>
        <p:nvCxnSpPr>
          <p:cNvPr id="4" name="Straight Connector 3"/>
          <p:cNvCxnSpPr>
            <a:cxnSpLocks noChangeShapeType="1"/>
          </p:cNvCxnSpPr>
          <p:nvPr/>
        </p:nvCxnSpPr>
        <p:spPr bwMode="auto">
          <a:xfrm>
            <a:off x="1524000"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72492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
            </a:r>
            <a:r>
              <a:rPr lang="en-GB" dirty="0" smtClean="0"/>
              <a:t>awyer linguists saving the day?</a:t>
            </a:r>
            <a:endParaRPr lang="en-GB"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GB" i="1" dirty="0"/>
              <a:t>T</a:t>
            </a:r>
            <a:r>
              <a:rPr lang="en-GB" i="1" dirty="0" smtClean="0"/>
              <a:t>hey </a:t>
            </a:r>
            <a:r>
              <a:rPr lang="en-GB" i="1" dirty="0"/>
              <a:t>contacted us and saying, “</a:t>
            </a:r>
            <a:r>
              <a:rPr lang="en-GB" b="1" i="1" dirty="0"/>
              <a:t>Well, there is a problem in the translation, in the French translation on which you based your opinion, on the </a:t>
            </a:r>
            <a:r>
              <a:rPr lang="en-GB" b="1" i="1" dirty="0" smtClean="0"/>
              <a:t>question</a:t>
            </a:r>
            <a:r>
              <a:rPr lang="en-GB" i="1" dirty="0" smtClean="0"/>
              <a:t>” […] </a:t>
            </a:r>
            <a:r>
              <a:rPr lang="en-GB" i="1" dirty="0"/>
              <a:t>it was very problematic, and we had to change of course the translation, the French section changed the translation, </a:t>
            </a:r>
            <a:r>
              <a:rPr lang="en-GB" i="1" dirty="0" smtClean="0"/>
              <a:t>[…] </a:t>
            </a:r>
            <a:r>
              <a:rPr lang="en-GB" b="1" i="1" dirty="0" smtClean="0"/>
              <a:t>we </a:t>
            </a:r>
            <a:r>
              <a:rPr lang="en-GB" b="1" i="1" dirty="0"/>
              <a:t>had to change the opinion and the translation of the question as drafted in the opinion.</a:t>
            </a:r>
            <a:r>
              <a:rPr lang="en-GB" i="1" dirty="0"/>
              <a:t> </a:t>
            </a:r>
            <a:r>
              <a:rPr lang="en-GB" b="1" i="1" dirty="0" smtClean="0"/>
              <a:t>And </a:t>
            </a:r>
            <a:r>
              <a:rPr lang="en-GB" b="1" i="1" dirty="0"/>
              <a:t>some parts also of the opinion had to be changed. </a:t>
            </a:r>
            <a:r>
              <a:rPr lang="en-GB" i="1" dirty="0" smtClean="0"/>
              <a:t>Fortunately </a:t>
            </a:r>
            <a:r>
              <a:rPr lang="en-GB" i="1" dirty="0"/>
              <a:t>it didn’t change a lot of the reasoning because if it would have been completely incorrect or the opposite side, we would have probably had to hold on the opinion and draft again or … but nevertheless, that was as we were informed very late also in the process, it was a real panic at that time and also the </a:t>
            </a:r>
            <a:r>
              <a:rPr lang="en-GB" b="1" i="1" dirty="0"/>
              <a:t>other language sections of the translation department of the Court, of course, had to change their own </a:t>
            </a:r>
            <a:r>
              <a:rPr lang="en-GB" b="1" i="1" dirty="0" smtClean="0"/>
              <a:t>translation</a:t>
            </a:r>
            <a:r>
              <a:rPr lang="en-GB" i="1" dirty="0" smtClean="0"/>
              <a:t>. </a:t>
            </a:r>
          </a:p>
          <a:p>
            <a:pPr marL="0" indent="0" algn="r">
              <a:buNone/>
            </a:pPr>
            <a:r>
              <a:rPr lang="en-GB" altLang="en-US" dirty="0"/>
              <a:t>(Interview with AG’s </a:t>
            </a:r>
            <a:r>
              <a:rPr lang="en-GB" altLang="en-US" dirty="0" err="1"/>
              <a:t>référendaire</a:t>
            </a:r>
            <a:r>
              <a:rPr lang="en-GB" altLang="en-US" dirty="0"/>
              <a:t>)</a:t>
            </a:r>
          </a:p>
          <a:p>
            <a:endParaRPr lang="en-GB" dirty="0"/>
          </a:p>
        </p:txBody>
      </p:sp>
      <p:cxnSp>
        <p:nvCxnSpPr>
          <p:cNvPr id="4" name="Straight Connector 3"/>
          <p:cNvCxnSpPr>
            <a:cxnSpLocks noChangeShapeType="1"/>
          </p:cNvCxnSpPr>
          <p:nvPr/>
        </p:nvCxnSpPr>
        <p:spPr bwMode="auto">
          <a:xfrm>
            <a:off x="1524000" y="14176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2823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 opinions v. CJEU judgments</a:t>
            </a:r>
            <a:endParaRPr lang="en-GB" dirty="0"/>
          </a:p>
        </p:txBody>
      </p:sp>
      <p:sp>
        <p:nvSpPr>
          <p:cNvPr id="3" name="Content Placeholder 2"/>
          <p:cNvSpPr>
            <a:spLocks noGrp="1"/>
          </p:cNvSpPr>
          <p:nvPr>
            <p:ph idx="1"/>
          </p:nvPr>
        </p:nvSpPr>
        <p:spPr>
          <a:xfrm>
            <a:off x="1025013" y="1690688"/>
            <a:ext cx="10515600" cy="4351338"/>
          </a:xfrm>
        </p:spPr>
        <p:txBody>
          <a:bodyPr>
            <a:normAutofit/>
          </a:bodyPr>
          <a:lstStyle/>
          <a:p>
            <a:pPr marL="0" indent="0">
              <a:buNone/>
            </a:pPr>
            <a:r>
              <a:rPr lang="en-GB" dirty="0" smtClean="0"/>
              <a:t>Judgments – formalistic, </a:t>
            </a:r>
            <a:r>
              <a:rPr lang="en-GB" dirty="0"/>
              <a:t>less </a:t>
            </a:r>
            <a:r>
              <a:rPr lang="en-GB" dirty="0" smtClean="0"/>
              <a:t>personal;</a:t>
            </a:r>
          </a:p>
          <a:p>
            <a:pPr marL="0" indent="0" algn="just">
              <a:buNone/>
            </a:pPr>
            <a:r>
              <a:rPr lang="en-GB" dirty="0" smtClean="0"/>
              <a:t>AG’s </a:t>
            </a:r>
            <a:r>
              <a:rPr lang="en-GB" dirty="0"/>
              <a:t>opinions </a:t>
            </a:r>
            <a:r>
              <a:rPr lang="en-GB" dirty="0" smtClean="0"/>
              <a:t>– more personal, creative, unrestricted, comprehensive; jokes, sassy references; </a:t>
            </a:r>
          </a:p>
          <a:p>
            <a:pPr lvl="1" algn="just"/>
            <a:r>
              <a:rPr lang="en-GB" dirty="0" smtClean="0"/>
              <a:t>E.g. </a:t>
            </a:r>
            <a:r>
              <a:rPr lang="en-GB" dirty="0"/>
              <a:t>reference to the song ‘Love is all around’ in the OPINION OF ADVOCATE GENERAL BOBEK in Case C‑213/15 P, </a:t>
            </a:r>
            <a:r>
              <a:rPr lang="en-GB" i="1" dirty="0"/>
              <a:t>Commission v. Patrick </a:t>
            </a:r>
            <a:r>
              <a:rPr lang="en-GB" i="1" dirty="0" err="1" smtClean="0"/>
              <a:t>Breyer</a:t>
            </a:r>
            <a:r>
              <a:rPr lang="en-GB" dirty="0" smtClean="0"/>
              <a:t>, 21</a:t>
            </a:r>
            <a:r>
              <a:rPr lang="en-GB" dirty="0"/>
              <a:t> December 2016: “</a:t>
            </a:r>
            <a:r>
              <a:rPr lang="en-GB" i="1" dirty="0"/>
              <a:t>First, judicial openness is all around. If there is any common denominator to the considerably varied practice at the national and international levels, it is that the courts as institutions have been becoming more, not less, open in the last decade or two</a:t>
            </a:r>
            <a:r>
              <a:rPr lang="en-GB" dirty="0"/>
              <a:t>”. Note 54: “</a:t>
            </a:r>
            <a:r>
              <a:rPr lang="en-GB" i="1" dirty="0"/>
              <a:t>A sceptic might remark that it used to be love (that was all around). But then apparently something has changed (certainly with regard to public perception of courts</a:t>
            </a:r>
            <a:r>
              <a:rPr lang="en-GB" dirty="0" smtClean="0"/>
              <a:t>)”.</a:t>
            </a:r>
            <a:endParaRPr lang="en-GB"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72681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GB" altLang="en-US" smtClean="0"/>
              <a:t>Freelancers &amp; Translations</a:t>
            </a:r>
          </a:p>
        </p:txBody>
      </p:sp>
      <p:sp>
        <p:nvSpPr>
          <p:cNvPr id="3" name="Content Placeholder 2"/>
          <p:cNvSpPr>
            <a:spLocks noGrp="1"/>
          </p:cNvSpPr>
          <p:nvPr>
            <p:ph idx="1"/>
          </p:nvPr>
        </p:nvSpPr>
        <p:spPr/>
        <p:txBody>
          <a:bodyPr>
            <a:normAutofit/>
          </a:bodyPr>
          <a:lstStyle/>
          <a:p>
            <a:pPr marL="0" indent="0" algn="just">
              <a:lnSpc>
                <a:spcPct val="80000"/>
              </a:lnSpc>
              <a:buNone/>
            </a:pPr>
            <a:r>
              <a:rPr lang="en-GB" altLang="en-US" sz="2400" i="1" dirty="0"/>
              <a:t>Respondent:	I think </a:t>
            </a:r>
            <a:r>
              <a:rPr lang="en-GB" altLang="en-US" sz="2400" b="1" i="1" dirty="0"/>
              <a:t>there is less of revision going on </a:t>
            </a:r>
            <a:r>
              <a:rPr lang="en-GB" altLang="en-US" sz="2400" i="1" dirty="0"/>
              <a:t>there and there is more of workload […] And </a:t>
            </a:r>
            <a:r>
              <a:rPr lang="en-GB" altLang="en-US" sz="2400" b="1" i="1" dirty="0"/>
              <a:t>they outsource more than before</a:t>
            </a:r>
            <a:r>
              <a:rPr lang="en-GB" altLang="en-US" sz="2400" i="1" dirty="0"/>
              <a:t>, that's for sure.  If you look at numbers, they translate more and more and more and more and we produce more and more judgements and opinions, more and more.  It's just that they can skip revision […]  And they can outsource. </a:t>
            </a:r>
          </a:p>
          <a:p>
            <a:pPr marL="0" indent="0" algn="just">
              <a:lnSpc>
                <a:spcPct val="80000"/>
              </a:lnSpc>
              <a:buNone/>
            </a:pPr>
            <a:r>
              <a:rPr lang="en-GB" altLang="en-US" sz="2400" i="1" dirty="0"/>
              <a:t>Interviewer:	</a:t>
            </a:r>
            <a:r>
              <a:rPr lang="en-GB" altLang="en-US" sz="2400" i="1" dirty="0" smtClean="0"/>
              <a:t>So </a:t>
            </a:r>
            <a:r>
              <a:rPr lang="en-GB" altLang="en-US" sz="2400" i="1" dirty="0"/>
              <a:t>you think there was more revision before?</a:t>
            </a:r>
          </a:p>
          <a:p>
            <a:pPr marL="0" indent="0" algn="just">
              <a:lnSpc>
                <a:spcPct val="80000"/>
              </a:lnSpc>
              <a:buNone/>
            </a:pPr>
            <a:r>
              <a:rPr lang="en-GB" altLang="en-US" sz="2400" i="1" dirty="0"/>
              <a:t>Respondent:	Yes, of course.  Of course. […] Everything was revised. […]	And things were revised twice after 2004 in translation, even twice.  During a couple of first years, I would say, the first five years everything was revised by two people.  </a:t>
            </a:r>
            <a:r>
              <a:rPr lang="en-GB" altLang="en-US" sz="2400" b="1" i="1" dirty="0"/>
              <a:t>Now sometimes there are no revisions at all and it's a freelance translator who does the translation and …(whistles), it goes through.</a:t>
            </a:r>
            <a:r>
              <a:rPr lang="en-GB" altLang="en-US" sz="2400" i="1" dirty="0"/>
              <a:t>  </a:t>
            </a:r>
          </a:p>
          <a:p>
            <a:pPr marL="0" indent="0" algn="r">
              <a:lnSpc>
                <a:spcPct val="80000"/>
              </a:lnSpc>
              <a:buNone/>
            </a:pPr>
            <a:r>
              <a:rPr lang="en-GB" altLang="en-US" sz="2400" dirty="0"/>
              <a:t>(Interview with AG’s </a:t>
            </a:r>
            <a:r>
              <a:rPr lang="en-GB" altLang="en-US" sz="2400" dirty="0" err="1"/>
              <a:t>référendaire</a:t>
            </a:r>
            <a:r>
              <a:rPr lang="en-GB" altLang="en-US" sz="2400" dirty="0"/>
              <a:t>)</a:t>
            </a:r>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16914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GB" altLang="en-US" smtClean="0"/>
              <a:t>Quality of translations</a:t>
            </a:r>
          </a:p>
        </p:txBody>
      </p:sp>
      <p:sp>
        <p:nvSpPr>
          <p:cNvPr id="3" name="Content Placeholder 2"/>
          <p:cNvSpPr>
            <a:spLocks noGrp="1"/>
          </p:cNvSpPr>
          <p:nvPr>
            <p:ph idx="1"/>
          </p:nvPr>
        </p:nvSpPr>
        <p:spPr/>
        <p:txBody>
          <a:bodyPr>
            <a:normAutofit/>
          </a:bodyPr>
          <a:lstStyle/>
          <a:p>
            <a:pPr marL="0" indent="0" algn="just">
              <a:lnSpc>
                <a:spcPct val="80000"/>
              </a:lnSpc>
              <a:buNone/>
            </a:pPr>
            <a:endParaRPr lang="en-GB" altLang="en-US" sz="3000" i="1" dirty="0"/>
          </a:p>
          <a:p>
            <a:pPr marL="0" indent="0" algn="just">
              <a:lnSpc>
                <a:spcPct val="80000"/>
              </a:lnSpc>
              <a:buNone/>
            </a:pPr>
            <a:r>
              <a:rPr lang="en-GB" altLang="en-US" sz="3000" i="1" dirty="0"/>
              <a:t>Interviewer:	Can you spot the difference when it's a freelancer doing the translation?</a:t>
            </a:r>
            <a:endParaRPr lang="en-GB" altLang="en-US" sz="3000" dirty="0"/>
          </a:p>
          <a:p>
            <a:pPr marL="0" indent="0" algn="just">
              <a:lnSpc>
                <a:spcPct val="80000"/>
              </a:lnSpc>
              <a:buNone/>
            </a:pPr>
            <a:endParaRPr lang="en-GB" altLang="en-US" sz="3000" i="1" dirty="0"/>
          </a:p>
          <a:p>
            <a:pPr marL="0" indent="0" algn="just">
              <a:lnSpc>
                <a:spcPct val="80000"/>
              </a:lnSpc>
              <a:buNone/>
            </a:pPr>
            <a:r>
              <a:rPr lang="en-GB" altLang="en-US" sz="3000" i="1" dirty="0"/>
              <a:t>Respondent:	I think you would.  I think you would easily, yes.  But yeah, so the quality, I think, </a:t>
            </a:r>
            <a:r>
              <a:rPr lang="en-GB" altLang="en-US" sz="3000" b="1" i="1" dirty="0"/>
              <a:t>in the longer run the quality of the translations will be a problem</a:t>
            </a:r>
            <a:r>
              <a:rPr lang="en-GB" altLang="en-US" sz="3000" i="1" dirty="0"/>
              <a:t>, yeah.  </a:t>
            </a:r>
            <a:r>
              <a:rPr lang="en-GB" altLang="en-US" sz="3000" b="1" i="1" dirty="0"/>
              <a:t>Or is a problem already</a:t>
            </a:r>
            <a:r>
              <a:rPr lang="en-GB" altLang="en-US" sz="3000" i="1" dirty="0"/>
              <a:t>.  I can tell you that the translation of legal acts, legislative acts, is very problematic.  That is my experience. </a:t>
            </a:r>
          </a:p>
          <a:p>
            <a:pPr marL="0" indent="0" algn="r">
              <a:lnSpc>
                <a:spcPct val="80000"/>
              </a:lnSpc>
              <a:buNone/>
            </a:pPr>
            <a:r>
              <a:rPr lang="en-GB" altLang="en-US" sz="3000" dirty="0"/>
              <a:t>(Interview with AG’s </a:t>
            </a:r>
            <a:r>
              <a:rPr lang="en-GB" altLang="en-US" sz="3000" dirty="0" err="1"/>
              <a:t>référendaire</a:t>
            </a:r>
            <a:r>
              <a:rPr lang="en-GB" altLang="en-US" sz="3000" dirty="0"/>
              <a:t>)</a:t>
            </a:r>
          </a:p>
          <a:p>
            <a:pPr marL="0" indent="0">
              <a:lnSpc>
                <a:spcPct val="80000"/>
              </a:lnSpc>
            </a:pPr>
            <a:endParaRPr lang="en-GB" altLang="en-US" sz="3000"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366536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GB" altLang="en-US" dirty="0" smtClean="0"/>
              <a:t>Conclusions</a:t>
            </a:r>
          </a:p>
        </p:txBody>
      </p:sp>
      <p:sp>
        <p:nvSpPr>
          <p:cNvPr id="3" name="Content Placeholder 2"/>
          <p:cNvSpPr>
            <a:spLocks noGrp="1"/>
          </p:cNvSpPr>
          <p:nvPr>
            <p:ph idx="1"/>
          </p:nvPr>
        </p:nvSpPr>
        <p:spPr>
          <a:xfrm>
            <a:off x="838200" y="1690688"/>
            <a:ext cx="10515600" cy="4486275"/>
          </a:xfrm>
        </p:spPr>
        <p:txBody>
          <a:bodyPr>
            <a:noAutofit/>
          </a:bodyPr>
          <a:lstStyle/>
          <a:p>
            <a:pPr algn="just">
              <a:lnSpc>
                <a:spcPct val="80000"/>
              </a:lnSpc>
            </a:pPr>
            <a:r>
              <a:rPr lang="en-GB" altLang="en-US" sz="3200" dirty="0"/>
              <a:t>AGs and </a:t>
            </a:r>
            <a:r>
              <a:rPr lang="en-GB" altLang="en-US" sz="3200" dirty="0" err="1"/>
              <a:t>référendaires</a:t>
            </a:r>
            <a:r>
              <a:rPr lang="en-GB" altLang="en-US" sz="3200" dirty="0"/>
              <a:t> are </a:t>
            </a:r>
            <a:r>
              <a:rPr lang="en-GB" altLang="en-US" sz="3200" dirty="0" smtClean="0"/>
              <a:t>constrained</a:t>
            </a:r>
          </a:p>
          <a:p>
            <a:pPr algn="just">
              <a:lnSpc>
                <a:spcPct val="80000"/>
              </a:lnSpc>
            </a:pPr>
            <a:r>
              <a:rPr lang="en-GB" altLang="en-US" sz="3200" dirty="0" smtClean="0"/>
              <a:t>The </a:t>
            </a:r>
            <a:r>
              <a:rPr lang="en-GB" altLang="en-US" sz="3200" dirty="0"/>
              <a:t>quality of </a:t>
            </a:r>
            <a:r>
              <a:rPr lang="en-GB" altLang="en-US" sz="3200" dirty="0" smtClean="0"/>
              <a:t>opinions/translations </a:t>
            </a:r>
            <a:r>
              <a:rPr lang="en-GB" altLang="en-US" sz="3200" dirty="0"/>
              <a:t>is </a:t>
            </a:r>
            <a:r>
              <a:rPr lang="en-GB" altLang="en-US" sz="3200" dirty="0" smtClean="0"/>
              <a:t>affected</a:t>
            </a:r>
          </a:p>
          <a:p>
            <a:pPr algn="just">
              <a:lnSpc>
                <a:spcPct val="80000"/>
              </a:lnSpc>
            </a:pPr>
            <a:r>
              <a:rPr lang="en-GB" altLang="en-US" sz="3200" dirty="0" smtClean="0"/>
              <a:t>Pivot system adds an extra layer of uncertainty</a:t>
            </a:r>
          </a:p>
          <a:p>
            <a:pPr algn="just">
              <a:lnSpc>
                <a:spcPct val="80000"/>
              </a:lnSpc>
            </a:pPr>
            <a:r>
              <a:rPr lang="en-GB" altLang="en-US" sz="3200" dirty="0" smtClean="0"/>
              <a:t>Awareness about these changes</a:t>
            </a:r>
          </a:p>
          <a:p>
            <a:pPr algn="just">
              <a:lnSpc>
                <a:spcPct val="80000"/>
              </a:lnSpc>
            </a:pPr>
            <a:r>
              <a:rPr lang="en-GB" altLang="en-US" sz="3200" dirty="0" smtClean="0"/>
              <a:t>Triangulation and Linguistic analysis</a:t>
            </a:r>
          </a:p>
          <a:p>
            <a:pPr algn="just">
              <a:lnSpc>
                <a:spcPct val="80000"/>
              </a:lnSpc>
            </a:pPr>
            <a:r>
              <a:rPr lang="en-GB" altLang="en-US" sz="3200" dirty="0"/>
              <a:t>Other factors and their effects on courts in general</a:t>
            </a:r>
          </a:p>
          <a:p>
            <a:pPr algn="just">
              <a:lnSpc>
                <a:spcPct val="80000"/>
              </a:lnSpc>
            </a:pPr>
            <a:r>
              <a:rPr lang="en-GB" altLang="en-US" sz="3200" dirty="0" smtClean="0"/>
              <a:t>Persuasiveness and agendas for EU law and EU policies</a:t>
            </a:r>
          </a:p>
          <a:p>
            <a:pPr algn="just">
              <a:lnSpc>
                <a:spcPct val="80000"/>
              </a:lnSpc>
            </a:pPr>
            <a:r>
              <a:rPr lang="en-GB" altLang="en-US" sz="3200" dirty="0" smtClean="0"/>
              <a:t>Transparency</a:t>
            </a:r>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13217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2152650" y="365125"/>
            <a:ext cx="7886700" cy="5011738"/>
          </a:xfrm>
        </p:spPr>
        <p:txBody>
          <a:bodyPr/>
          <a:lstStyle/>
          <a:p>
            <a:r>
              <a:rPr lang="en-GB" altLang="en-US" dirty="0" smtClean="0"/>
              <a:t>Thank you!</a:t>
            </a:r>
            <a:r>
              <a:rPr lang="en-GB" altLang="en-US" sz="3600" dirty="0" smtClean="0"/>
              <a:t>  </a:t>
            </a:r>
          </a:p>
        </p:txBody>
      </p:sp>
    </p:spTree>
    <p:extLst>
      <p:ext uri="{BB962C8B-B14F-4D97-AF65-F5344CB8AC3E}">
        <p14:creationId xmlns:p14="http://schemas.microsoft.com/office/powerpoint/2010/main" val="4142353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GB" altLang="en-US" dirty="0" smtClean="0"/>
              <a:t>Role of language in convincing the CJEU</a:t>
            </a:r>
          </a:p>
        </p:txBody>
      </p:sp>
      <p:sp>
        <p:nvSpPr>
          <p:cNvPr id="38914" name="Content Placeholder 2"/>
          <p:cNvSpPr>
            <a:spLocks noGrp="1"/>
          </p:cNvSpPr>
          <p:nvPr>
            <p:ph idx="1"/>
          </p:nvPr>
        </p:nvSpPr>
        <p:spPr/>
        <p:txBody>
          <a:bodyPr>
            <a:normAutofit fontScale="92500" lnSpcReduction="10000"/>
          </a:bodyPr>
          <a:lstStyle/>
          <a:p>
            <a:pPr marL="0" indent="0">
              <a:buNone/>
            </a:pPr>
            <a:endParaRPr lang="en-GB" altLang="en-US" dirty="0"/>
          </a:p>
          <a:p>
            <a:pPr marL="0" indent="0" algn="just">
              <a:buNone/>
            </a:pPr>
            <a:r>
              <a:rPr lang="en-GB" altLang="en-US" dirty="0" smtClean="0"/>
              <a:t>AGs’ use of language as a strategic tool while assisting the CJEU - </a:t>
            </a:r>
            <a:r>
              <a:rPr lang="en-GB" dirty="0" smtClean="0"/>
              <a:t>see </a:t>
            </a:r>
          </a:p>
          <a:p>
            <a:pPr marL="0" indent="0" algn="just">
              <a:buNone/>
            </a:pPr>
            <a:r>
              <a:rPr lang="en-GB" altLang="en-US" dirty="0" smtClean="0"/>
              <a:t>literature </a:t>
            </a:r>
            <a:r>
              <a:rPr lang="en-GB" altLang="en-US" dirty="0"/>
              <a:t>review by E. </a:t>
            </a:r>
            <a:r>
              <a:rPr lang="en-GB" altLang="en-US" dirty="0" err="1"/>
              <a:t>Tylec</a:t>
            </a:r>
            <a:r>
              <a:rPr lang="en-GB" altLang="en-US" dirty="0"/>
              <a:t> for the LLECJ project for examples:</a:t>
            </a:r>
          </a:p>
          <a:p>
            <a:pPr marL="0" indent="0" algn="just">
              <a:buNone/>
            </a:pPr>
            <a:endParaRPr lang="en-GB" altLang="en-US" dirty="0" smtClean="0"/>
          </a:p>
          <a:p>
            <a:pPr algn="just"/>
            <a:r>
              <a:rPr lang="en-GB" altLang="en-US" dirty="0" smtClean="0"/>
              <a:t> </a:t>
            </a:r>
            <a:r>
              <a:rPr lang="en-GB" altLang="en-US" dirty="0" smtClean="0"/>
              <a:t>Lagrange expressing difficulties in choosing a solution;</a:t>
            </a:r>
          </a:p>
          <a:p>
            <a:pPr marL="0" indent="0" algn="just">
              <a:buNone/>
            </a:pPr>
            <a:r>
              <a:rPr lang="en-GB" altLang="en-US" dirty="0" smtClean="0"/>
              <a:t> </a:t>
            </a:r>
          </a:p>
          <a:p>
            <a:pPr algn="just"/>
            <a:r>
              <a:rPr lang="en-GB" altLang="en-US" dirty="0" err="1" smtClean="0"/>
              <a:t>Dutheillet</a:t>
            </a:r>
            <a:r>
              <a:rPr lang="en-GB" altLang="en-US" dirty="0" smtClean="0"/>
              <a:t> </a:t>
            </a:r>
            <a:r>
              <a:rPr lang="en-GB" altLang="en-US" dirty="0" smtClean="0"/>
              <a:t>de </a:t>
            </a:r>
            <a:r>
              <a:rPr lang="en-GB" altLang="en-US" dirty="0" err="1" smtClean="0"/>
              <a:t>Lamothe</a:t>
            </a:r>
            <a:r>
              <a:rPr lang="en-GB" altLang="en-US" dirty="0" smtClean="0"/>
              <a:t> - expressions of regret in choosing a particular solution; </a:t>
            </a:r>
          </a:p>
          <a:p>
            <a:pPr marL="0" indent="0" algn="just">
              <a:buNone/>
            </a:pPr>
            <a:endParaRPr lang="en-GB" dirty="0" smtClean="0"/>
          </a:p>
          <a:p>
            <a:pPr algn="just"/>
            <a:r>
              <a:rPr lang="en-GB" dirty="0" err="1" smtClean="0"/>
              <a:t>Tesauro</a:t>
            </a:r>
            <a:r>
              <a:rPr lang="en-GB" dirty="0" smtClean="0"/>
              <a:t> </a:t>
            </a:r>
            <a:r>
              <a:rPr lang="en-GB" dirty="0" smtClean="0"/>
              <a:t>- </a:t>
            </a:r>
            <a:r>
              <a:rPr lang="en-GB" dirty="0" err="1" smtClean="0"/>
              <a:t>undoubtful</a:t>
            </a:r>
            <a:r>
              <a:rPr lang="en-GB" dirty="0" smtClean="0"/>
              <a:t> statements; </a:t>
            </a:r>
          </a:p>
          <a:p>
            <a:pPr marL="0" indent="0" algn="just">
              <a:buNone/>
            </a:pPr>
            <a:endParaRPr lang="en-GB"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09198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4"/>
          <p:cNvSpPr txBox="1">
            <a:spLocks noChangeArrowheads="1"/>
          </p:cNvSpPr>
          <p:nvPr/>
        </p:nvSpPr>
        <p:spPr bwMode="auto">
          <a:xfrm>
            <a:off x="1022555" y="219076"/>
            <a:ext cx="8545309"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sz="3600" b="1" dirty="0">
                <a:latin typeface="Arial" panose="020B0604020202020204" pitchFamily="34" charset="0"/>
                <a:cs typeface="Arial" panose="020B0604020202020204" pitchFamily="34" charset="0"/>
              </a:rPr>
              <a:t>Since </a:t>
            </a:r>
            <a:r>
              <a:rPr lang="en-US" altLang="en-US" sz="3600" b="1" dirty="0" smtClean="0">
                <a:latin typeface="Arial" panose="020B0604020202020204" pitchFamily="34" charset="0"/>
                <a:cs typeface="Arial" panose="020B0604020202020204" pitchFamily="34" charset="0"/>
              </a:rPr>
              <a:t>2004</a:t>
            </a:r>
            <a:endParaRPr lang="en-US" altLang="en-US" sz="3600" b="1" dirty="0">
              <a:latin typeface="Arial" panose="020B0604020202020204" pitchFamily="34" charset="0"/>
              <a:cs typeface="Arial" panose="020B0604020202020204" pitchFamily="34" charset="0"/>
            </a:endParaRPr>
          </a:p>
        </p:txBody>
      </p:sp>
      <p:sp>
        <p:nvSpPr>
          <p:cNvPr id="13314" name="TextBox 6"/>
          <p:cNvSpPr txBox="1">
            <a:spLocks noChangeArrowheads="1"/>
          </p:cNvSpPr>
          <p:nvPr/>
        </p:nvSpPr>
        <p:spPr bwMode="auto">
          <a:xfrm>
            <a:off x="916531" y="3112322"/>
            <a:ext cx="1981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US" altLang="en-US" sz="2800" dirty="0" smtClean="0"/>
              <a:t>Case lodged in original language</a:t>
            </a:r>
            <a:endParaRPr lang="en-US" altLang="en-US" sz="2800" dirty="0"/>
          </a:p>
        </p:txBody>
      </p:sp>
      <p:sp>
        <p:nvSpPr>
          <p:cNvPr id="13315" name="TextBox 7"/>
          <p:cNvSpPr txBox="1">
            <a:spLocks noChangeArrowheads="1"/>
          </p:cNvSpPr>
          <p:nvPr/>
        </p:nvSpPr>
        <p:spPr bwMode="auto">
          <a:xfrm>
            <a:off x="6247148" y="1780748"/>
            <a:ext cx="234214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US" altLang="en-US" sz="2400" dirty="0" smtClean="0"/>
              <a:t>AG Opinions </a:t>
            </a:r>
            <a:r>
              <a:rPr lang="en-US" altLang="en-US" sz="2400" dirty="0"/>
              <a:t>drafted in pivot languages</a:t>
            </a:r>
          </a:p>
          <a:p>
            <a:pPr algn="ctr"/>
            <a:endParaRPr lang="en-US" altLang="en-US" sz="2000" dirty="0"/>
          </a:p>
          <a:p>
            <a:pPr algn="ctr"/>
            <a:r>
              <a:rPr lang="en-US" altLang="en-US" sz="2000" dirty="0" smtClean="0"/>
              <a:t>EN</a:t>
            </a:r>
            <a:endParaRPr lang="en-US" altLang="en-US" sz="2000" dirty="0"/>
          </a:p>
          <a:p>
            <a:pPr algn="ctr"/>
            <a:r>
              <a:rPr lang="en-US" altLang="en-US" sz="2000" dirty="0"/>
              <a:t>DE</a:t>
            </a:r>
          </a:p>
          <a:p>
            <a:pPr algn="ctr"/>
            <a:r>
              <a:rPr lang="en-US" altLang="en-US" sz="2000" dirty="0"/>
              <a:t>ES</a:t>
            </a:r>
          </a:p>
          <a:p>
            <a:pPr algn="ctr"/>
            <a:r>
              <a:rPr lang="en-US" altLang="en-US" sz="2000" dirty="0"/>
              <a:t>FR</a:t>
            </a:r>
          </a:p>
          <a:p>
            <a:pPr algn="ctr"/>
            <a:r>
              <a:rPr lang="en-US" altLang="en-US" sz="2000" dirty="0"/>
              <a:t>IT</a:t>
            </a:r>
          </a:p>
          <a:p>
            <a:pPr algn="ctr"/>
            <a:r>
              <a:rPr lang="en-US" altLang="en-US" sz="2000" dirty="0"/>
              <a:t>(PL</a:t>
            </a:r>
            <a:r>
              <a:rPr lang="en-US" altLang="en-US" sz="2000" dirty="0" smtClean="0"/>
              <a:t>)</a:t>
            </a:r>
          </a:p>
          <a:p>
            <a:pPr algn="ctr"/>
            <a:endParaRPr lang="en-US" altLang="en-US" sz="2000" dirty="0"/>
          </a:p>
          <a:p>
            <a:pPr algn="ctr"/>
            <a:r>
              <a:rPr lang="en-US" altLang="en-US" sz="2400" dirty="0" smtClean="0"/>
              <a:t>+ linguistic assistance</a:t>
            </a:r>
            <a:endParaRPr lang="en-US" altLang="en-US" sz="2400" dirty="0"/>
          </a:p>
        </p:txBody>
      </p:sp>
      <p:sp>
        <p:nvSpPr>
          <p:cNvPr id="13316" name="Rectangle 8"/>
          <p:cNvSpPr>
            <a:spLocks noChangeArrowheads="1"/>
          </p:cNvSpPr>
          <p:nvPr/>
        </p:nvSpPr>
        <p:spPr bwMode="auto">
          <a:xfrm>
            <a:off x="9567864" y="2596356"/>
            <a:ext cx="1827212" cy="291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110000"/>
              </a:lnSpc>
            </a:pPr>
            <a:r>
              <a:rPr lang="en-US" altLang="en-US" sz="2800" dirty="0" smtClean="0"/>
              <a:t>AG Opinion </a:t>
            </a:r>
            <a:r>
              <a:rPr lang="en-US" altLang="en-US" sz="2800" dirty="0" smtClean="0"/>
              <a:t>translated into all official EU languages</a:t>
            </a:r>
            <a:endParaRPr lang="en-US" altLang="en-US" sz="2800" dirty="0"/>
          </a:p>
        </p:txBody>
      </p:sp>
      <p:cxnSp>
        <p:nvCxnSpPr>
          <p:cNvPr id="13" name="Straight Arrow Connector 12"/>
          <p:cNvCxnSpPr>
            <a:cxnSpLocks noChangeShapeType="1"/>
          </p:cNvCxnSpPr>
          <p:nvPr/>
        </p:nvCxnSpPr>
        <p:spPr bwMode="auto">
          <a:xfrm>
            <a:off x="5454316" y="3752735"/>
            <a:ext cx="774115"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4" name="Straight Connector 13"/>
          <p:cNvCxnSpPr>
            <a:cxnSpLocks noChangeShapeType="1"/>
          </p:cNvCxnSpPr>
          <p:nvPr/>
        </p:nvCxnSpPr>
        <p:spPr bwMode="auto">
          <a:xfrm>
            <a:off x="1524000" y="1100138"/>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cxnSp>
        <p:nvCxnSpPr>
          <p:cNvPr id="12" name="Straight Arrow Connector 11"/>
          <p:cNvCxnSpPr>
            <a:cxnSpLocks noChangeShapeType="1"/>
          </p:cNvCxnSpPr>
          <p:nvPr/>
        </p:nvCxnSpPr>
        <p:spPr bwMode="auto">
          <a:xfrm>
            <a:off x="8775032" y="3752735"/>
            <a:ext cx="792832"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a:off x="3188453" y="3752735"/>
            <a:ext cx="870200" cy="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 name="TextBox 6"/>
          <p:cNvSpPr txBox="1">
            <a:spLocks noChangeArrowheads="1"/>
          </p:cNvSpPr>
          <p:nvPr/>
        </p:nvSpPr>
        <p:spPr bwMode="auto">
          <a:xfrm>
            <a:off x="3934326" y="3491125"/>
            <a:ext cx="15199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US" altLang="en-US" sz="2800" dirty="0" smtClean="0"/>
              <a:t>FR</a:t>
            </a:r>
            <a:endParaRPr lang="en-US" altLang="en-US" sz="2800" dirty="0"/>
          </a:p>
        </p:txBody>
      </p:sp>
    </p:spTree>
    <p:extLst>
      <p:ext uri="{BB962C8B-B14F-4D97-AF65-F5344CB8AC3E}">
        <p14:creationId xmlns:p14="http://schemas.microsoft.com/office/powerpoint/2010/main" val="372327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GB" altLang="en-US" smtClean="0"/>
              <a:t>Focus of the study</a:t>
            </a:r>
          </a:p>
        </p:txBody>
      </p:sp>
      <p:sp>
        <p:nvSpPr>
          <p:cNvPr id="36866" name="Content Placeholder 2"/>
          <p:cNvSpPr>
            <a:spLocks noGrp="1"/>
          </p:cNvSpPr>
          <p:nvPr>
            <p:ph idx="1"/>
          </p:nvPr>
        </p:nvSpPr>
        <p:spPr/>
        <p:txBody>
          <a:bodyPr/>
          <a:lstStyle/>
          <a:p>
            <a:pPr marL="0" indent="0" algn="just">
              <a:spcBef>
                <a:spcPct val="0"/>
              </a:spcBef>
              <a:buNone/>
            </a:pPr>
            <a:r>
              <a:rPr lang="en-GB" altLang="en-US" dirty="0"/>
              <a:t>W</a:t>
            </a:r>
            <a:r>
              <a:rPr lang="en-GB" altLang="en-US" dirty="0" smtClean="0"/>
              <a:t>hether and how AG opinions have been affected by the 2004 pivot languages</a:t>
            </a:r>
          </a:p>
          <a:p>
            <a:pPr marL="0" indent="0" algn="just">
              <a:spcBef>
                <a:spcPct val="0"/>
              </a:spcBef>
              <a:buNone/>
            </a:pPr>
            <a:endParaRPr lang="en-GB" altLang="en-US" dirty="0" smtClean="0"/>
          </a:p>
          <a:p>
            <a:pPr marL="0" indent="0" algn="just">
              <a:spcBef>
                <a:spcPct val="0"/>
              </a:spcBef>
              <a:buNone/>
            </a:pPr>
            <a:r>
              <a:rPr lang="en-GB" altLang="en-US" dirty="0"/>
              <a:t>W</a:t>
            </a:r>
            <a:r>
              <a:rPr lang="en-GB" altLang="en-US" dirty="0" smtClean="0"/>
              <a:t>hether these opinions have become more constrained, less persuasive</a:t>
            </a:r>
          </a:p>
          <a:p>
            <a:pPr marL="0" indent="0" algn="just">
              <a:spcBef>
                <a:spcPct val="0"/>
              </a:spcBef>
              <a:buNone/>
            </a:pPr>
            <a:endParaRPr lang="en-GB" altLang="en-US" dirty="0" smtClean="0"/>
          </a:p>
          <a:p>
            <a:pPr marL="0" indent="0" algn="just">
              <a:spcBef>
                <a:spcPct val="0"/>
              </a:spcBef>
              <a:buNone/>
            </a:pPr>
            <a:r>
              <a:rPr lang="en-GB" altLang="en-US" dirty="0" smtClean="0"/>
              <a:t>AG opinions - more than an individually drafted opinion </a:t>
            </a:r>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2868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LLECJ Project</a:t>
            </a:r>
            <a:endParaRPr lang="en-GB" dirty="0"/>
          </a:p>
        </p:txBody>
      </p:sp>
      <p:sp>
        <p:nvSpPr>
          <p:cNvPr id="3" name="Content Placeholder 2"/>
          <p:cNvSpPr>
            <a:spLocks noGrp="1"/>
          </p:cNvSpPr>
          <p:nvPr>
            <p:ph idx="1"/>
          </p:nvPr>
        </p:nvSpPr>
        <p:spPr/>
        <p:txBody>
          <a:bodyPr/>
          <a:lstStyle/>
          <a:p>
            <a:pPr marL="0" indent="0">
              <a:buNone/>
            </a:pPr>
            <a:r>
              <a:rPr lang="en-US" altLang="en-US" dirty="0" err="1" smtClean="0"/>
              <a:t>Ewelina</a:t>
            </a:r>
            <a:r>
              <a:rPr lang="en-US" altLang="en-US" dirty="0" smtClean="0"/>
              <a:t> </a:t>
            </a:r>
            <a:r>
              <a:rPr lang="en-US" altLang="en-US" dirty="0" err="1" smtClean="0"/>
              <a:t>Tylec</a:t>
            </a:r>
            <a:r>
              <a:rPr lang="en-US" altLang="en-US" dirty="0" smtClean="0"/>
              <a:t>: analysis of the literature, focusing on specific (broken down) research questions</a:t>
            </a:r>
          </a:p>
          <a:p>
            <a:pPr marL="0" indent="0">
              <a:buNone/>
            </a:pPr>
            <a:endParaRPr lang="en-US" altLang="en-US" dirty="0" smtClean="0"/>
          </a:p>
          <a:p>
            <a:pPr marL="0" indent="0">
              <a:buNone/>
            </a:pPr>
            <a:r>
              <a:rPr lang="en-US" altLang="en-US" dirty="0" smtClean="0"/>
              <a:t>Virginia Mattioli: linguistic analysis of the texts (AG opinions) </a:t>
            </a:r>
          </a:p>
          <a:p>
            <a:pPr marL="0" indent="0">
              <a:buNone/>
            </a:pPr>
            <a:endParaRPr lang="en-US" altLang="en-US" dirty="0"/>
          </a:p>
          <a:p>
            <a:pPr marL="0" indent="0">
              <a:buNone/>
            </a:pPr>
            <a:r>
              <a:rPr lang="en-US" altLang="en-US" dirty="0" smtClean="0"/>
              <a:t>Me: qualitative interview data</a:t>
            </a:r>
          </a:p>
          <a:p>
            <a:pPr marL="0" indent="0">
              <a:buNone/>
            </a:pPr>
            <a:endParaRPr lang="en-US" altLang="en-US" dirty="0" smtClean="0"/>
          </a:p>
          <a:p>
            <a:pPr marL="0" indent="0">
              <a:buNone/>
            </a:pPr>
            <a:endParaRPr lang="en-GB" dirty="0"/>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7659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GB" altLang="en-US" dirty="0" smtClean="0"/>
              <a:t>Methodology </a:t>
            </a:r>
          </a:p>
        </p:txBody>
      </p:sp>
      <p:sp>
        <p:nvSpPr>
          <p:cNvPr id="3" name="Content Placeholder 2"/>
          <p:cNvSpPr>
            <a:spLocks noGrp="1"/>
          </p:cNvSpPr>
          <p:nvPr>
            <p:ph idx="1"/>
          </p:nvPr>
        </p:nvSpPr>
        <p:spPr>
          <a:xfrm>
            <a:off x="1022555" y="1417638"/>
            <a:ext cx="9714271" cy="4525962"/>
          </a:xfrm>
        </p:spPr>
        <p:txBody>
          <a:bodyPr rtlCol="0">
            <a:noAutofit/>
          </a:bodyPr>
          <a:lstStyle/>
          <a:p>
            <a:pPr marL="0" indent="0">
              <a:buNone/>
              <a:defRPr/>
            </a:pPr>
            <a:r>
              <a:rPr lang="en-GB" sz="2400" dirty="0" smtClean="0"/>
              <a:t>23 in-depth </a:t>
            </a:r>
            <a:r>
              <a:rPr lang="en-GB" sz="2400" dirty="0"/>
              <a:t>qualitative interviews with:</a:t>
            </a:r>
          </a:p>
          <a:p>
            <a:pPr lvl="1">
              <a:defRPr/>
            </a:pPr>
            <a:r>
              <a:rPr lang="en-GB" dirty="0" smtClean="0"/>
              <a:t>Advocates </a:t>
            </a:r>
            <a:r>
              <a:rPr lang="en-GB" dirty="0"/>
              <a:t>General</a:t>
            </a:r>
          </a:p>
          <a:p>
            <a:pPr lvl="1">
              <a:defRPr/>
            </a:pPr>
            <a:r>
              <a:rPr lang="en-GB" dirty="0" err="1" smtClean="0"/>
              <a:t>Referendaires</a:t>
            </a:r>
            <a:endParaRPr lang="en-GB" dirty="0"/>
          </a:p>
          <a:p>
            <a:pPr lvl="1">
              <a:defRPr/>
            </a:pPr>
            <a:r>
              <a:rPr lang="en-GB" dirty="0" smtClean="0"/>
              <a:t>Lawyer linguists</a:t>
            </a:r>
          </a:p>
          <a:p>
            <a:pPr marL="0" indent="0">
              <a:buNone/>
              <a:defRPr/>
            </a:pPr>
            <a:r>
              <a:rPr lang="en-GB" sz="2400" dirty="0" smtClean="0"/>
              <a:t>Questions: </a:t>
            </a:r>
          </a:p>
          <a:p>
            <a:pPr lvl="1">
              <a:defRPr/>
            </a:pPr>
            <a:r>
              <a:rPr lang="en-GB" dirty="0" smtClean="0"/>
              <a:t>Background, role perception</a:t>
            </a:r>
          </a:p>
          <a:p>
            <a:pPr lvl="1">
              <a:defRPr/>
            </a:pPr>
            <a:r>
              <a:rPr lang="en-GB" dirty="0" smtClean="0"/>
              <a:t>CJEU language system </a:t>
            </a:r>
          </a:p>
          <a:p>
            <a:pPr lvl="1">
              <a:defRPr/>
            </a:pPr>
            <a:r>
              <a:rPr lang="en-GB" dirty="0" smtClean="0"/>
              <a:t>drafting/translation process (working methods, linguistic assistance, translation)</a:t>
            </a:r>
          </a:p>
          <a:p>
            <a:pPr lvl="1">
              <a:defRPr/>
            </a:pPr>
            <a:r>
              <a:rPr lang="en-GB" dirty="0" smtClean="0"/>
              <a:t>case law and EU law development</a:t>
            </a:r>
          </a:p>
          <a:p>
            <a:pPr lvl="1">
              <a:defRPr/>
            </a:pPr>
            <a:r>
              <a:rPr lang="en-GB" dirty="0" smtClean="0"/>
              <a:t>recruitment</a:t>
            </a:r>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8099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GB" altLang="en-US" dirty="0" smtClean="0"/>
              <a:t>Methodology (2) </a:t>
            </a:r>
          </a:p>
        </p:txBody>
      </p:sp>
      <p:sp>
        <p:nvSpPr>
          <p:cNvPr id="3" name="Content Placeholder 2"/>
          <p:cNvSpPr>
            <a:spLocks noGrp="1"/>
          </p:cNvSpPr>
          <p:nvPr>
            <p:ph idx="1"/>
          </p:nvPr>
        </p:nvSpPr>
        <p:spPr>
          <a:xfrm>
            <a:off x="1022555" y="1417638"/>
            <a:ext cx="9714271" cy="4525962"/>
          </a:xfrm>
        </p:spPr>
        <p:txBody>
          <a:bodyPr rtlCol="0">
            <a:noAutofit/>
          </a:bodyPr>
          <a:lstStyle/>
          <a:p>
            <a:pPr marL="0" indent="0">
              <a:buNone/>
              <a:defRPr/>
            </a:pPr>
            <a:endParaRPr lang="en-GB" sz="2400" dirty="0" smtClean="0"/>
          </a:p>
          <a:p>
            <a:pPr marL="0" indent="0">
              <a:buNone/>
              <a:defRPr/>
            </a:pPr>
            <a:r>
              <a:rPr lang="en-GB" dirty="0" smtClean="0"/>
              <a:t>Anonymous </a:t>
            </a:r>
            <a:r>
              <a:rPr lang="en-GB" dirty="0"/>
              <a:t>interviews</a:t>
            </a:r>
            <a:r>
              <a:rPr lang="en-GB" dirty="0" smtClean="0"/>
              <a:t>;</a:t>
            </a:r>
          </a:p>
          <a:p>
            <a:pPr marL="0" indent="0">
              <a:buNone/>
              <a:defRPr/>
            </a:pPr>
            <a:endParaRPr lang="en-GB" dirty="0"/>
          </a:p>
          <a:p>
            <a:pPr marL="0" indent="0">
              <a:buNone/>
              <a:defRPr/>
            </a:pPr>
            <a:r>
              <a:rPr lang="en-GB" smtClean="0"/>
              <a:t>Recorded;</a:t>
            </a:r>
            <a:endParaRPr lang="en-GB" dirty="0" smtClean="0"/>
          </a:p>
          <a:p>
            <a:pPr marL="0" indent="0">
              <a:buNone/>
              <a:defRPr/>
            </a:pPr>
            <a:endParaRPr lang="en-GB" dirty="0" smtClean="0"/>
          </a:p>
          <a:p>
            <a:pPr marL="0" indent="0">
              <a:buNone/>
              <a:defRPr/>
            </a:pPr>
            <a:r>
              <a:rPr lang="en-GB" dirty="0" smtClean="0"/>
              <a:t>Transcribed</a:t>
            </a:r>
            <a:r>
              <a:rPr lang="en-GB" dirty="0"/>
              <a:t>, then approved by interviewee;</a:t>
            </a:r>
          </a:p>
          <a:p>
            <a:pPr marL="0" indent="0">
              <a:buNone/>
              <a:defRPr/>
            </a:pPr>
            <a:endParaRPr lang="en-GB" dirty="0" smtClean="0"/>
          </a:p>
          <a:p>
            <a:pPr marL="0" indent="0">
              <a:buNone/>
              <a:defRPr/>
            </a:pPr>
            <a:r>
              <a:rPr lang="en-GB" dirty="0" smtClean="0"/>
              <a:t>Qualitative </a:t>
            </a:r>
            <a:r>
              <a:rPr lang="en-GB" dirty="0"/>
              <a:t>data analysis with </a:t>
            </a:r>
            <a:r>
              <a:rPr lang="en-GB" dirty="0" err="1"/>
              <a:t>NVivo</a:t>
            </a:r>
            <a:r>
              <a:rPr lang="en-GB" dirty="0"/>
              <a:t>.</a:t>
            </a:r>
          </a:p>
        </p:txBody>
      </p:sp>
      <p:cxnSp>
        <p:nvCxnSpPr>
          <p:cNvPr id="4" name="Straight Connector 3"/>
          <p:cNvCxnSpPr>
            <a:cxnSpLocks noChangeShapeType="1"/>
          </p:cNvCxnSpPr>
          <p:nvPr/>
        </p:nvCxnSpPr>
        <p:spPr bwMode="auto">
          <a:xfrm>
            <a:off x="1524000" y="1268413"/>
            <a:ext cx="9144000" cy="0"/>
          </a:xfrm>
          <a:prstGeom prst="lin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7473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2539</TotalTime>
  <Words>2572</Words>
  <Application>Microsoft Office PowerPoint</Application>
  <PresentationFormat>Widescreen</PresentationFormat>
  <Paragraphs>236</Paragraphs>
  <Slides>33</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MS PGothic</vt:lpstr>
      <vt:lpstr>Arial</vt:lpstr>
      <vt:lpstr>Calibri</vt:lpstr>
      <vt:lpstr>Calibri Light</vt:lpstr>
      <vt:lpstr>Office Theme</vt:lpstr>
      <vt:lpstr>The Impact of the 2004 pivot languages system on the Advocates General’s Opinions: Insights from qualitative interviews carried out at the CJEU</vt:lpstr>
      <vt:lpstr>Structure of presentation</vt:lpstr>
      <vt:lpstr>AG opinions v. CJEU judgments</vt:lpstr>
      <vt:lpstr>Role of language in convincing the CJEU</vt:lpstr>
      <vt:lpstr>PowerPoint Presentation</vt:lpstr>
      <vt:lpstr>Focus of the study</vt:lpstr>
      <vt:lpstr>LLECJ Project</vt:lpstr>
      <vt:lpstr>Methodology </vt:lpstr>
      <vt:lpstr>Methodology (2) </vt:lpstr>
      <vt:lpstr>Process of production of AG opinion</vt:lpstr>
      <vt:lpstr>Findings from interviews: the effects of the 2004 linguistic regime on AG Cabinets</vt:lpstr>
      <vt:lpstr>Drafting in mother tongue v. Drafting in  non-mother tongue</vt:lpstr>
      <vt:lpstr>Theoretical view v. actual situation</vt:lpstr>
      <vt:lpstr>AGs</vt:lpstr>
      <vt:lpstr>Drafting in mother tongue is a disadvantage</vt:lpstr>
      <vt:lpstr>Revealing aspects observed during interviews</vt:lpstr>
      <vt:lpstr>Building up the cabinet</vt:lpstr>
      <vt:lpstr>Adapting working methods</vt:lpstr>
      <vt:lpstr>Strategic use of language</vt:lpstr>
      <vt:lpstr>AG opinion as a collective effort</vt:lpstr>
      <vt:lpstr>2nd layer – Pivot languages impact on Lawyer linguists</vt:lpstr>
      <vt:lpstr>Necessary evil?</vt:lpstr>
      <vt:lpstr>Lawyer linguists’ perspective – AG Cabinets are constrained</vt:lpstr>
      <vt:lpstr>Lawyer linguists’ perspective – FR v. EN</vt:lpstr>
      <vt:lpstr>Extra work/role</vt:lpstr>
      <vt:lpstr>Substantive contribution to the AG opinion?</vt:lpstr>
      <vt:lpstr>AG cabinets on what is a good lawyer linguist</vt:lpstr>
      <vt:lpstr>Lawyer linguists destroying cases</vt:lpstr>
      <vt:lpstr>Lawyer linguists saving the day?</vt:lpstr>
      <vt:lpstr>Freelancers &amp; Translations</vt:lpstr>
      <vt:lpstr>Quality of translations</vt:lpstr>
      <vt:lpstr>Conclusions</vt:lpstr>
      <vt:lpstr>Thank you!  </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Impact of the 2004 EU Enlargement on the Advocate Generals’ Opinions</dc:title>
  <dc:creator>Liana Muntean</dc:creator>
  <cp:lastModifiedBy>Liana Muntean</cp:lastModifiedBy>
  <cp:revision>91</cp:revision>
  <dcterms:created xsi:type="dcterms:W3CDTF">2018-11-26T11:03:59Z</dcterms:created>
  <dcterms:modified xsi:type="dcterms:W3CDTF">2018-12-19T11:37:04Z</dcterms:modified>
</cp:coreProperties>
</file>